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session: this toolkit is about relationships as infrastructure, not events.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mission alone does not carry the work. Relationships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each row left to right; ask the team where they sit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the core line of the toolkit before moving into the diagnostic.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this live. Every no is a gap in influence, funding or credibility.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3B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3900" y="800100"/>
            <a:ext cx="3200400" cy="1712416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600" y="990600"/>
            <a:ext cx="2667000" cy="133141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795665" y="800100"/>
            <a:ext cx="3081536" cy="419100"/>
          </a:xfrm>
          <a:prstGeom prst="rect">
            <a:avLst/>
          </a:prstGeom>
          <a:ln w="6350">
            <a:solidFill>
              <a:srgbClr val="C9A15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73465" y="920750"/>
            <a:ext cx="2818382" cy="215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b="1" spc="225" kern="0" dirty="0">
                <a:solidFill>
                  <a:srgbClr val="E2C68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FREE STRATEGIC RESOURCE</a:t>
            </a:r>
            <a:endParaRPr lang="en-US" sz="1125" dirty="0"/>
          </a:p>
        </p:txBody>
      </p:sp>
      <p:sp>
        <p:nvSpPr>
          <p:cNvPr id="6" name="Shape 3"/>
          <p:cNvSpPr/>
          <p:nvPr/>
        </p:nvSpPr>
        <p:spPr>
          <a:xfrm>
            <a:off x="723900" y="2776141"/>
            <a:ext cx="914400" cy="38100"/>
          </a:xfrm>
          <a:prstGeom prst="rect">
            <a:avLst/>
          </a:prstGeom>
          <a:solidFill>
            <a:srgbClr val="C9A153"/>
          </a:solidFill>
          <a:ln/>
        </p:spPr>
      </p:sp>
      <p:sp>
        <p:nvSpPr>
          <p:cNvPr id="7" name="Text 4"/>
          <p:cNvSpPr/>
          <p:nvPr/>
        </p:nvSpPr>
        <p:spPr>
          <a:xfrm>
            <a:off x="723900" y="3195241"/>
            <a:ext cx="8397900" cy="40794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4190"/>
              </a:lnSpc>
              <a:buNone/>
            </a:pPr>
            <a:r>
              <a:rPr lang="en-US" sz="7800" b="1" spc="-218" kern="0" dirty="0">
                <a:solidFill>
                  <a:srgbClr val="FBFCF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STAKEHOLDER ENGAGEMENT TOOLKIT</a:t>
            </a:r>
            <a:endParaRPr lang="en-US" sz="7800" dirty="0"/>
          </a:p>
        </p:txBody>
      </p:sp>
      <p:sp>
        <p:nvSpPr>
          <p:cNvPr id="8" name="Text 5"/>
          <p:cNvSpPr/>
          <p:nvPr/>
        </p:nvSpPr>
        <p:spPr>
          <a:xfrm>
            <a:off x="723900" y="7617619"/>
            <a:ext cx="8397900" cy="1015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2850" dirty="0">
                <a:solidFill>
                  <a:srgbClr val="CBD4CF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Map the Right People. Build Trust. Mobilise Support. Multiply Impact.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723900" y="8858250"/>
            <a:ext cx="6475095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750"/>
              </a:lnSpc>
              <a:buNone/>
            </a:pPr>
            <a:r>
              <a:rPr lang="en-US" sz="1650" b="1" spc="231" kern="0" dirty="0">
                <a:solidFill>
                  <a:srgbClr val="9AA8A2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A PRACTICAL GUIDE FOR NGOS, DEVELOPMENT ORGANISATIONS &amp; SOCIAL IMPACT LEADERS</a:t>
            </a:r>
            <a:endParaRPr lang="en-US" sz="16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rcRect l="20093" r="20093" t="0" b="0"/>
          <a:stretch/>
        </p:blipFill>
        <p:spPr>
          <a:xfrm>
            <a:off x="9601101" y="0"/>
            <a:ext cx="86868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504950"/>
            <a:ext cx="16459200" cy="9525"/>
          </a:xfrm>
          <a:prstGeom prst="rect">
            <a:avLst/>
          </a:prstGeom>
          <a:solidFill>
            <a:srgbClr val="22312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762000"/>
            <a:ext cx="1106488" cy="5524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52722" y="927100"/>
            <a:ext cx="5632966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spc="285" kern="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STAKEHOLDER ENGAGEMENT TOOLKIT</a:t>
            </a:r>
            <a:endParaRPr lang="en-US" sz="1425" dirty="0"/>
          </a:p>
        </p:txBody>
      </p:sp>
      <p:sp>
        <p:nvSpPr>
          <p:cNvPr id="5" name="Text 2"/>
          <p:cNvSpPr/>
          <p:nvPr/>
        </p:nvSpPr>
        <p:spPr>
          <a:xfrm>
            <a:off x="914400" y="2006600"/>
            <a:ext cx="1810512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b="1" spc="342" kern="0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BUSINESS CASE</a:t>
            </a:r>
            <a:endParaRPr lang="en-US" sz="1425" dirty="0"/>
          </a:p>
        </p:txBody>
      </p:sp>
      <p:sp>
        <p:nvSpPr>
          <p:cNvPr id="6" name="Text 3"/>
          <p:cNvSpPr/>
          <p:nvPr/>
        </p:nvSpPr>
        <p:spPr>
          <a:xfrm>
            <a:off x="914400" y="2438400"/>
            <a:ext cx="14245209" cy="14210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750"/>
              </a:lnSpc>
              <a:buNone/>
            </a:pPr>
            <a:r>
              <a:rPr lang="en-US" sz="4950" b="1" spc="-99" kern="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STAKEHOLDER ENGAGEMENT IS MORE THAN MEETINGS.</a:t>
            </a:r>
            <a:endParaRPr lang="en-US" sz="4950" dirty="0"/>
          </a:p>
        </p:txBody>
      </p:sp>
      <p:sp>
        <p:nvSpPr>
          <p:cNvPr id="7" name="Shape 4"/>
          <p:cNvSpPr/>
          <p:nvPr/>
        </p:nvSpPr>
        <p:spPr>
          <a:xfrm>
            <a:off x="914400" y="4240411"/>
            <a:ext cx="16459200" cy="1942306"/>
          </a:xfrm>
          <a:prstGeom prst="rect">
            <a:avLst/>
          </a:prstGeom>
          <a:solidFill>
            <a:srgbClr val="F1F3F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4240411"/>
            <a:ext cx="44450" cy="1942306"/>
          </a:xfrm>
          <a:prstGeom prst="rect">
            <a:avLst/>
          </a:prstGeom>
          <a:solidFill>
            <a:srgbClr val="C9A153"/>
          </a:solidFill>
          <a:ln/>
        </p:spPr>
      </p:sp>
      <p:sp>
        <p:nvSpPr>
          <p:cNvPr id="9" name="Text 6"/>
          <p:cNvSpPr/>
          <p:nvPr/>
        </p:nvSpPr>
        <p:spPr>
          <a:xfrm>
            <a:off x="1454150" y="4659511"/>
            <a:ext cx="15886875" cy="1142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3150" dirty="0">
                <a:solidFill>
                  <a:srgbClr val="2A3B3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The strength of your mission is not enough. Sustainable impact also depends on the strength of the relationships surrounding that mission.</a:t>
            </a:r>
            <a:endParaRPr lang="en-US" sz="3150" dirty="0"/>
          </a:p>
        </p:txBody>
      </p:sp>
      <p:sp>
        <p:nvSpPr>
          <p:cNvPr id="10" name="Text 7"/>
          <p:cNvSpPr/>
          <p:nvPr/>
        </p:nvSpPr>
        <p:spPr>
          <a:xfrm>
            <a:off x="914400" y="6601817"/>
            <a:ext cx="12950190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3333"/>
              </a:lnSpc>
              <a:buNone/>
            </a:pPr>
            <a:r>
              <a:rPr lang="en-US" sz="2250" dirty="0">
                <a:solidFill>
                  <a:srgbClr val="586360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NGOs and development organisations do not operate alone. Every programme sits inside an interconnected stakeholder ecosystem, and each group within it can accelerate, delay, fund, legitimise or obstruct the work.</a:t>
            </a:r>
            <a:endParaRPr lang="en-US" sz="2250" dirty="0"/>
          </a:p>
        </p:txBody>
      </p:sp>
      <p:sp>
        <p:nvSpPr>
          <p:cNvPr id="11" name="Shape 8"/>
          <p:cNvSpPr/>
          <p:nvPr/>
        </p:nvSpPr>
        <p:spPr>
          <a:xfrm>
            <a:off x="914400" y="8274050"/>
            <a:ext cx="2287488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30300" y="8413750"/>
            <a:ext cx="1931888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GOVERNMENT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335238" y="8274050"/>
            <a:ext cx="1551285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551138" y="8413750"/>
            <a:ext cx="119568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DONORS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019874" y="8274050"/>
            <a:ext cx="2329954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235774" y="8413750"/>
            <a:ext cx="1974354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COMMUNITIES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7483178" y="8274050"/>
            <a:ext cx="2452688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699078" y="8413750"/>
            <a:ext cx="209708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BENEFICIARIES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10069216" y="8274050"/>
            <a:ext cx="3886696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285116" y="8413750"/>
            <a:ext cx="357149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DEVELOPMENT PARTNERS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914400" y="8966200"/>
            <a:ext cx="3514626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30300" y="9105900"/>
            <a:ext cx="318826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CORPORATE PARTNERS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4562376" y="8966200"/>
            <a:ext cx="3958828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778276" y="9105900"/>
            <a:ext cx="3645793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IMPLEMENTING PARTNERS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8654554" y="8966200"/>
            <a:ext cx="1521023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870454" y="9105900"/>
            <a:ext cx="1165423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BOARDS</a:t>
            </a:r>
            <a:endParaRPr lang="en-US" sz="1800" dirty="0"/>
          </a:p>
        </p:txBody>
      </p:sp>
      <p:sp>
        <p:nvSpPr>
          <p:cNvPr id="27" name="Shape 24"/>
          <p:cNvSpPr/>
          <p:nvPr/>
        </p:nvSpPr>
        <p:spPr>
          <a:xfrm>
            <a:off x="10308928" y="8966200"/>
            <a:ext cx="2015629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524828" y="9105900"/>
            <a:ext cx="1660029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EMPLOYEES</a:t>
            </a:r>
            <a:endParaRPr lang="en-US" sz="1800" dirty="0"/>
          </a:p>
        </p:txBody>
      </p:sp>
      <p:sp>
        <p:nvSpPr>
          <p:cNvPr id="29" name="Shape 26"/>
          <p:cNvSpPr/>
          <p:nvPr/>
        </p:nvSpPr>
        <p:spPr>
          <a:xfrm>
            <a:off x="12457907" y="8966200"/>
            <a:ext cx="1296392" cy="558800"/>
          </a:xfrm>
          <a:prstGeom prst="rect">
            <a:avLst/>
          </a:prstGeom>
          <a:ln w="6350">
            <a:solidFill>
              <a:srgbClr val="D8DCD7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2673807" y="9105900"/>
            <a:ext cx="940792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44" kern="0" dirty="0">
                <a:solidFill>
                  <a:srgbClr val="2A3B37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MEDIA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504950"/>
            <a:ext cx="16459200" cy="9525"/>
          </a:xfrm>
          <a:prstGeom prst="rect">
            <a:avLst/>
          </a:prstGeom>
          <a:solidFill>
            <a:srgbClr val="22312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762000"/>
            <a:ext cx="1106488" cy="5524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52722" y="927100"/>
            <a:ext cx="5632966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spc="285" kern="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STAKEHOLDER ENGAGEMENT TOOLKIT</a:t>
            </a:r>
            <a:endParaRPr lang="en-US" sz="1425" dirty="0"/>
          </a:p>
        </p:txBody>
      </p:sp>
      <p:sp>
        <p:nvSpPr>
          <p:cNvPr id="5" name="Text 2"/>
          <p:cNvSpPr/>
          <p:nvPr/>
        </p:nvSpPr>
        <p:spPr>
          <a:xfrm>
            <a:off x="914400" y="2006600"/>
            <a:ext cx="1810512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b="1" spc="342" kern="0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SHIFT</a:t>
            </a:r>
            <a:endParaRPr lang="en-US" sz="1425" dirty="0"/>
          </a:p>
        </p:txBody>
      </p:sp>
      <p:sp>
        <p:nvSpPr>
          <p:cNvPr id="6" name="Text 3"/>
          <p:cNvSpPr/>
          <p:nvPr/>
        </p:nvSpPr>
        <p:spPr>
          <a:xfrm>
            <a:off x="914400" y="2438400"/>
            <a:ext cx="18105120" cy="7295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750"/>
              </a:lnSpc>
              <a:buNone/>
            </a:pPr>
            <a:r>
              <a:rPr lang="en-US" sz="4950" b="1" spc="-99" kern="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FROM ACTIVITY TO STRATEGY</a:t>
            </a:r>
            <a:endParaRPr lang="en-US" sz="4950" dirty="0"/>
          </a:p>
        </p:txBody>
      </p:sp>
      <p:sp>
        <p:nvSpPr>
          <p:cNvPr id="7" name="Shape 4"/>
          <p:cNvSpPr/>
          <p:nvPr/>
        </p:nvSpPr>
        <p:spPr>
          <a:xfrm>
            <a:off x="914400" y="462845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391090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Reactive stakeholder engagement</a:t>
            </a:r>
            <a:endParaRPr lang="en-US" sz="2550" dirty="0"/>
          </a:p>
        </p:txBody>
      </p:sp>
      <p:sp>
        <p:nvSpPr>
          <p:cNvPr id="9" name="Shape 6"/>
          <p:cNvSpPr/>
          <p:nvPr/>
        </p:nvSpPr>
        <p:spPr>
          <a:xfrm>
            <a:off x="8715375" y="4628455"/>
            <a:ext cx="85725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0" name="Text 7"/>
          <p:cNvSpPr/>
          <p:nvPr/>
        </p:nvSpPr>
        <p:spPr>
          <a:xfrm>
            <a:off x="8677275" y="3910905"/>
            <a:ext cx="9334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C9A15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→</a:t>
            </a:r>
            <a:endParaRPr lang="en-US" sz="2550" dirty="0"/>
          </a:p>
        </p:txBody>
      </p:sp>
      <p:sp>
        <p:nvSpPr>
          <p:cNvPr id="11" name="Shape 8"/>
          <p:cNvSpPr/>
          <p:nvPr/>
        </p:nvSpPr>
        <p:spPr>
          <a:xfrm>
            <a:off x="9572625" y="462845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2" name="Text 9"/>
          <p:cNvSpPr/>
          <p:nvPr/>
        </p:nvSpPr>
        <p:spPr>
          <a:xfrm>
            <a:off x="9572625" y="391090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Strategic stakeholder management</a:t>
            </a:r>
            <a:endParaRPr lang="en-US" sz="2550" dirty="0"/>
          </a:p>
        </p:txBody>
      </p:sp>
      <p:sp>
        <p:nvSpPr>
          <p:cNvPr id="13" name="Shape 10"/>
          <p:cNvSpPr/>
          <p:nvPr/>
        </p:nvSpPr>
        <p:spPr>
          <a:xfrm>
            <a:off x="914400" y="567620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4" name="Text 11"/>
          <p:cNvSpPr/>
          <p:nvPr/>
        </p:nvSpPr>
        <p:spPr>
          <a:xfrm>
            <a:off x="914400" y="495865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Meetings</a:t>
            </a:r>
            <a:endParaRPr lang="en-US" sz="2550" dirty="0"/>
          </a:p>
        </p:txBody>
      </p:sp>
      <p:sp>
        <p:nvSpPr>
          <p:cNvPr id="15" name="Shape 12"/>
          <p:cNvSpPr/>
          <p:nvPr/>
        </p:nvSpPr>
        <p:spPr>
          <a:xfrm>
            <a:off x="8715375" y="5676205"/>
            <a:ext cx="85725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6" name="Text 13"/>
          <p:cNvSpPr/>
          <p:nvPr/>
        </p:nvSpPr>
        <p:spPr>
          <a:xfrm>
            <a:off x="8677275" y="4958655"/>
            <a:ext cx="9334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C9A15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→</a:t>
            </a:r>
            <a:endParaRPr lang="en-US" sz="2550" dirty="0"/>
          </a:p>
        </p:txBody>
      </p:sp>
      <p:sp>
        <p:nvSpPr>
          <p:cNvPr id="17" name="Shape 14"/>
          <p:cNvSpPr/>
          <p:nvPr/>
        </p:nvSpPr>
        <p:spPr>
          <a:xfrm>
            <a:off x="9572625" y="567620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8" name="Text 15"/>
          <p:cNvSpPr/>
          <p:nvPr/>
        </p:nvSpPr>
        <p:spPr>
          <a:xfrm>
            <a:off x="9572625" y="495865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Meaningful relationships</a:t>
            </a:r>
            <a:endParaRPr lang="en-US" sz="2550" dirty="0"/>
          </a:p>
        </p:txBody>
      </p:sp>
      <p:sp>
        <p:nvSpPr>
          <p:cNvPr id="19" name="Shape 16"/>
          <p:cNvSpPr/>
          <p:nvPr/>
        </p:nvSpPr>
        <p:spPr>
          <a:xfrm>
            <a:off x="914400" y="672395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20" name="Text 17"/>
          <p:cNvSpPr/>
          <p:nvPr/>
        </p:nvSpPr>
        <p:spPr>
          <a:xfrm>
            <a:off x="914400" y="600640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Communication</a:t>
            </a:r>
            <a:endParaRPr lang="en-US" sz="2550" dirty="0"/>
          </a:p>
        </p:txBody>
      </p:sp>
      <p:sp>
        <p:nvSpPr>
          <p:cNvPr id="21" name="Shape 18"/>
          <p:cNvSpPr/>
          <p:nvPr/>
        </p:nvSpPr>
        <p:spPr>
          <a:xfrm>
            <a:off x="8715375" y="6723955"/>
            <a:ext cx="85725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22" name="Text 19"/>
          <p:cNvSpPr/>
          <p:nvPr/>
        </p:nvSpPr>
        <p:spPr>
          <a:xfrm>
            <a:off x="8677275" y="6006405"/>
            <a:ext cx="9334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C9A15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→</a:t>
            </a:r>
            <a:endParaRPr lang="en-US" sz="2550" dirty="0"/>
          </a:p>
        </p:txBody>
      </p:sp>
      <p:sp>
        <p:nvSpPr>
          <p:cNvPr id="23" name="Shape 20"/>
          <p:cNvSpPr/>
          <p:nvPr/>
        </p:nvSpPr>
        <p:spPr>
          <a:xfrm>
            <a:off x="9572625" y="6723955"/>
            <a:ext cx="7800975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24" name="Text 21"/>
          <p:cNvSpPr/>
          <p:nvPr/>
        </p:nvSpPr>
        <p:spPr>
          <a:xfrm>
            <a:off x="9572625" y="600640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Trust</a:t>
            </a:r>
            <a:endParaRPr lang="en-US" sz="2550" dirty="0"/>
          </a:p>
        </p:txBody>
      </p:sp>
      <p:sp>
        <p:nvSpPr>
          <p:cNvPr id="25" name="Text 22"/>
          <p:cNvSpPr/>
          <p:nvPr/>
        </p:nvSpPr>
        <p:spPr>
          <a:xfrm>
            <a:off x="914400" y="705415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Contacts</a:t>
            </a:r>
            <a:endParaRPr lang="en-US" sz="2550" dirty="0"/>
          </a:p>
        </p:txBody>
      </p:sp>
      <p:sp>
        <p:nvSpPr>
          <p:cNvPr id="26" name="Text 23"/>
          <p:cNvSpPr/>
          <p:nvPr/>
        </p:nvSpPr>
        <p:spPr>
          <a:xfrm>
            <a:off x="8677275" y="7054155"/>
            <a:ext cx="9334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C9A15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→</a:t>
            </a:r>
            <a:endParaRPr lang="en-US" sz="2550" dirty="0"/>
          </a:p>
        </p:txBody>
      </p:sp>
      <p:sp>
        <p:nvSpPr>
          <p:cNvPr id="27" name="Text 24"/>
          <p:cNvSpPr/>
          <p:nvPr/>
        </p:nvSpPr>
        <p:spPr>
          <a:xfrm>
            <a:off x="9572625" y="7054155"/>
            <a:ext cx="803500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Strategic partnerships</a:t>
            </a:r>
            <a:endParaRPr lang="en-US" sz="2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3B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927152"/>
            <a:ext cx="1143000" cy="47625"/>
          </a:xfrm>
          <a:prstGeom prst="rect">
            <a:avLst/>
          </a:prstGeom>
          <a:solidFill>
            <a:srgbClr val="C9A153"/>
          </a:solidFill>
          <a:ln/>
        </p:spPr>
      </p:sp>
      <p:sp>
        <p:nvSpPr>
          <p:cNvPr id="3" name="Text 1"/>
          <p:cNvSpPr/>
          <p:nvPr/>
        </p:nvSpPr>
        <p:spPr>
          <a:xfrm>
            <a:off x="1143000" y="3508177"/>
            <a:ext cx="16482060" cy="3000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379"/>
              </a:lnSpc>
              <a:buNone/>
            </a:pPr>
            <a:r>
              <a:rPr lang="en-US" sz="7200" b="1" spc="-180" kern="0" dirty="0">
                <a:solidFill>
                  <a:srgbClr val="FBFCF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MOVE FROM STAKEHOLDER CONTACT TO STAKEHOLDER COMMITMENT.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1143000" y="7080349"/>
            <a:ext cx="1760220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60" kern="0" dirty="0">
                <a:solidFill>
                  <a:srgbClr val="9AA8A2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PURPOSE · RELATIONSHIPS · WEALTH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504950"/>
            <a:ext cx="16459200" cy="9525"/>
          </a:xfrm>
          <a:prstGeom prst="rect">
            <a:avLst/>
          </a:prstGeom>
          <a:solidFill>
            <a:srgbClr val="22312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762000"/>
            <a:ext cx="1106488" cy="5524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52722" y="927100"/>
            <a:ext cx="5632966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spc="285" kern="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THE STAKEHOLDER ENGAGEMENT TOOLKIT</a:t>
            </a:r>
            <a:endParaRPr lang="en-US" sz="1425" dirty="0"/>
          </a:p>
        </p:txBody>
      </p:sp>
      <p:sp>
        <p:nvSpPr>
          <p:cNvPr id="5" name="Text 2"/>
          <p:cNvSpPr/>
          <p:nvPr/>
        </p:nvSpPr>
        <p:spPr>
          <a:xfrm>
            <a:off x="914400" y="1968500"/>
            <a:ext cx="15552976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b="1" spc="342" kern="0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STAKEHOLDER HEALTH CHECK</a:t>
            </a:r>
            <a:endParaRPr lang="en-US" sz="1425" dirty="0"/>
          </a:p>
        </p:txBody>
      </p:sp>
      <p:sp>
        <p:nvSpPr>
          <p:cNvPr id="6" name="Text 3"/>
          <p:cNvSpPr/>
          <p:nvPr/>
        </p:nvSpPr>
        <p:spPr>
          <a:xfrm>
            <a:off x="914400" y="2400300"/>
            <a:ext cx="14563242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826"/>
              </a:lnSpc>
              <a:buNone/>
            </a:pPr>
            <a:r>
              <a:rPr lang="en-US" sz="4500" b="1" spc="-90" kern="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HOW STRONG IS YOUR STAKEHOLDER STRATEGY?</a:t>
            </a:r>
            <a:endParaRPr lang="en-US" sz="4500" dirty="0"/>
          </a:p>
        </p:txBody>
      </p:sp>
      <p:sp>
        <p:nvSpPr>
          <p:cNvPr id="7" name="Shape 4"/>
          <p:cNvSpPr/>
          <p:nvPr/>
        </p:nvSpPr>
        <p:spPr>
          <a:xfrm>
            <a:off x="15510670" y="3371850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910720" y="3403600"/>
            <a:ext cx="536972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25" b="1" spc="228" kern="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YES</a:t>
            </a:r>
            <a:endParaRPr lang="en-US" sz="1425" dirty="0"/>
          </a:p>
        </p:txBody>
      </p:sp>
      <p:sp>
        <p:nvSpPr>
          <p:cNvPr id="9" name="Shape 6"/>
          <p:cNvSpPr/>
          <p:nvPr/>
        </p:nvSpPr>
        <p:spPr>
          <a:xfrm>
            <a:off x="16638191" y="3371850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7038241" y="3403600"/>
            <a:ext cx="411559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25" b="1" spc="228" kern="0" dirty="0">
                <a:solidFill>
                  <a:srgbClr val="7F8A85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NO</a:t>
            </a:r>
            <a:endParaRPr lang="en-US" sz="1425" dirty="0"/>
          </a:p>
        </p:txBody>
      </p:sp>
      <p:sp>
        <p:nvSpPr>
          <p:cNvPr id="11" name="Shape 8"/>
          <p:cNvSpPr/>
          <p:nvPr/>
        </p:nvSpPr>
        <p:spPr>
          <a:xfrm>
            <a:off x="914400" y="4076700"/>
            <a:ext cx="16459200" cy="9525"/>
          </a:xfrm>
          <a:prstGeom prst="rect">
            <a:avLst/>
          </a:prstGeom>
          <a:solidFill>
            <a:srgbClr val="22312D"/>
          </a:solidFill>
          <a:ln/>
        </p:spPr>
      </p:sp>
      <p:sp>
        <p:nvSpPr>
          <p:cNvPr id="12" name="Shape 9"/>
          <p:cNvSpPr/>
          <p:nvPr/>
        </p:nvSpPr>
        <p:spPr>
          <a:xfrm>
            <a:off x="914400" y="5271691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3" name="Text 10"/>
          <p:cNvSpPr/>
          <p:nvPr/>
        </p:nvSpPr>
        <p:spPr>
          <a:xfrm>
            <a:off x="914400" y="4550371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01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1466850" y="4330700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 we clearly know our 10 most important stakeholders?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8096250" y="4534495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515350" y="4534495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486900" y="5271691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18" name="Text 15"/>
          <p:cNvSpPr/>
          <p:nvPr/>
        </p:nvSpPr>
        <p:spPr>
          <a:xfrm>
            <a:off x="9486900" y="4550371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02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10039350" y="4504035"/>
            <a:ext cx="7061835" cy="384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 we understand what each stakeholder wants?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16668750" y="4534495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7087850" y="4534495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14400" y="6466681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23" name="Text 20"/>
          <p:cNvSpPr/>
          <p:nvPr/>
        </p:nvSpPr>
        <p:spPr>
          <a:xfrm>
            <a:off x="914400" y="5745361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21"/>
          <p:cNvSpPr/>
          <p:nvPr/>
        </p:nvSpPr>
        <p:spPr>
          <a:xfrm>
            <a:off x="1466850" y="5525691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 we know who has the greatest influence over our objectives?</a:t>
            </a:r>
            <a:endParaRPr lang="en-US" sz="2100" dirty="0"/>
          </a:p>
        </p:txBody>
      </p:sp>
      <p:sp>
        <p:nvSpPr>
          <p:cNvPr id="25" name="Shape 22"/>
          <p:cNvSpPr/>
          <p:nvPr/>
        </p:nvSpPr>
        <p:spPr>
          <a:xfrm>
            <a:off x="8096250" y="5729486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515350" y="5729486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486900" y="6466681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28" name="Text 25"/>
          <p:cNvSpPr/>
          <p:nvPr/>
        </p:nvSpPr>
        <p:spPr>
          <a:xfrm>
            <a:off x="9486900" y="5745361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04</a:t>
            </a:r>
            <a:endParaRPr lang="en-US" sz="1650" dirty="0"/>
          </a:p>
        </p:txBody>
      </p:sp>
      <p:sp>
        <p:nvSpPr>
          <p:cNvPr id="29" name="Text 26"/>
          <p:cNvSpPr/>
          <p:nvPr/>
        </p:nvSpPr>
        <p:spPr>
          <a:xfrm>
            <a:off x="10039350" y="5525691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 we know who could accelerate or delay our programmes?</a:t>
            </a:r>
            <a:endParaRPr lang="en-US" sz="2100" dirty="0"/>
          </a:p>
        </p:txBody>
      </p:sp>
      <p:sp>
        <p:nvSpPr>
          <p:cNvPr id="30" name="Shape 27"/>
          <p:cNvSpPr/>
          <p:nvPr/>
        </p:nvSpPr>
        <p:spPr>
          <a:xfrm>
            <a:off x="16668750" y="5729486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7087850" y="5729486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14400" y="7661672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33" name="Text 30"/>
          <p:cNvSpPr/>
          <p:nvPr/>
        </p:nvSpPr>
        <p:spPr>
          <a:xfrm>
            <a:off x="914400" y="6940352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05</a:t>
            </a:r>
            <a:endParaRPr lang="en-US" sz="1650" dirty="0"/>
          </a:p>
        </p:txBody>
      </p:sp>
      <p:sp>
        <p:nvSpPr>
          <p:cNvPr id="34" name="Text 31"/>
          <p:cNvSpPr/>
          <p:nvPr/>
        </p:nvSpPr>
        <p:spPr>
          <a:xfrm>
            <a:off x="1466850" y="6720682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Does every priority stakeholder have a relationship owner?</a:t>
            </a:r>
            <a:endParaRPr lang="en-US" sz="2100" dirty="0"/>
          </a:p>
        </p:txBody>
      </p:sp>
      <p:sp>
        <p:nvSpPr>
          <p:cNvPr id="35" name="Shape 32"/>
          <p:cNvSpPr/>
          <p:nvPr/>
        </p:nvSpPr>
        <p:spPr>
          <a:xfrm>
            <a:off x="8096250" y="6924477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8515350" y="6924477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9486900" y="7661672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38" name="Text 35"/>
          <p:cNvSpPr/>
          <p:nvPr/>
        </p:nvSpPr>
        <p:spPr>
          <a:xfrm>
            <a:off x="9486900" y="6940352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06</a:t>
            </a:r>
            <a:endParaRPr lang="en-US" sz="1650" dirty="0"/>
          </a:p>
        </p:txBody>
      </p:sp>
      <p:sp>
        <p:nvSpPr>
          <p:cNvPr id="39" name="Text 36"/>
          <p:cNvSpPr/>
          <p:nvPr/>
        </p:nvSpPr>
        <p:spPr>
          <a:xfrm>
            <a:off x="10039350" y="6720682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Do we engage stakeholders consistently—not only when we need something?</a:t>
            </a:r>
            <a:endParaRPr lang="en-US" sz="2100" dirty="0"/>
          </a:p>
        </p:txBody>
      </p:sp>
      <p:sp>
        <p:nvSpPr>
          <p:cNvPr id="40" name="Shape 37"/>
          <p:cNvSpPr/>
          <p:nvPr/>
        </p:nvSpPr>
        <p:spPr>
          <a:xfrm>
            <a:off x="16668750" y="6924477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7087850" y="6924477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914400" y="8856663"/>
            <a:ext cx="7886700" cy="9525"/>
          </a:xfrm>
          <a:prstGeom prst="rect">
            <a:avLst/>
          </a:prstGeom>
          <a:solidFill>
            <a:srgbClr val="D8DCD7"/>
          </a:solidFill>
          <a:ln/>
        </p:spPr>
      </p:sp>
      <p:sp>
        <p:nvSpPr>
          <p:cNvPr id="43" name="Text 40"/>
          <p:cNvSpPr/>
          <p:nvPr/>
        </p:nvSpPr>
        <p:spPr>
          <a:xfrm>
            <a:off x="914400" y="8135342"/>
            <a:ext cx="41910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A8863F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07</a:t>
            </a:r>
            <a:endParaRPr lang="en-US" sz="1650" dirty="0"/>
          </a:p>
        </p:txBody>
      </p:sp>
      <p:sp>
        <p:nvSpPr>
          <p:cNvPr id="44" name="Text 41"/>
          <p:cNvSpPr/>
          <p:nvPr/>
        </p:nvSpPr>
        <p:spPr>
          <a:xfrm>
            <a:off x="1466850" y="7915672"/>
            <a:ext cx="6612446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059"/>
              </a:lnSpc>
              <a:buNone/>
            </a:pPr>
            <a:r>
              <a:rPr lang="en-US" sz="2100" dirty="0">
                <a:solidFill>
                  <a:srgbClr val="22312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Can stakeholders clearly articulate our value and impact?</a:t>
            </a:r>
            <a:endParaRPr lang="en-US" sz="2100" dirty="0"/>
          </a:p>
        </p:txBody>
      </p:sp>
      <p:sp>
        <p:nvSpPr>
          <p:cNvPr id="45" name="Shape 42"/>
          <p:cNvSpPr/>
          <p:nvPr/>
        </p:nvSpPr>
        <p:spPr>
          <a:xfrm>
            <a:off x="8096250" y="8119467"/>
            <a:ext cx="285750" cy="285750"/>
          </a:xfrm>
          <a:prstGeom prst="rect">
            <a:avLst/>
          </a:prstGeom>
          <a:ln w="19050">
            <a:solidFill>
              <a:srgbClr val="22312D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515350" y="8119467"/>
            <a:ext cx="285750" cy="285750"/>
          </a:xfrm>
          <a:prstGeom prst="rect">
            <a:avLst/>
          </a:prstGeom>
          <a:ln w="19050">
            <a:solidFill>
              <a:srgbClr val="C9C9C9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914400" y="8863013"/>
            <a:ext cx="16459200" cy="1242020"/>
          </a:xfrm>
          <a:prstGeom prst="rect">
            <a:avLst/>
          </a:prstGeom>
          <a:solidFill>
            <a:srgbClr val="F1F3F0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8863013"/>
            <a:ext cx="44450" cy="1242020"/>
          </a:xfrm>
          <a:prstGeom prst="rect">
            <a:avLst/>
          </a:prstGeom>
          <a:solidFill>
            <a:srgbClr val="C9A153"/>
          </a:solidFill>
          <a:ln/>
        </p:spPr>
      </p:sp>
      <p:sp>
        <p:nvSpPr>
          <p:cNvPr id="49" name="Text 46"/>
          <p:cNvSpPr/>
          <p:nvPr/>
        </p:nvSpPr>
        <p:spPr>
          <a:xfrm>
            <a:off x="1416050" y="9244013"/>
            <a:ext cx="17050385" cy="518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2700" dirty="0">
                <a:solidFill>
                  <a:srgbClr val="2A3B3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Every “no” is a gap in influence, funding or credibility — and a place this toolkit is designed to strengthen.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2026-09-17T18:45:04Z</dcterms:created>
  <dcterms:modified xsi:type="dcterms:W3CDTF">2026-09-17T18:45:04Z</dcterms:modified>
</cp:coreProperties>
</file>