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0" d="100"/>
          <a:sy n="50" d="100"/>
        </p:scale>
        <p:origin x="30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9864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hook: most sales teams are busy, not focused.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all customers are equal. Five factors separate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 the quick check question and let it land.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five stages are sequential: each one depends on the last.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decisions segmentation makes for the team.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Working slide: teams fill this in live.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Place your accounts in the quadrants before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Message changes with the segment. Fill one column per priority customer.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Score honestly. The total is a starting point, not a verdict.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each stage, then name the single biggest leak.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thirty-day horizons: focus, build, convert.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consultatively: offer the diagnostic as the next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3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l="1327" r="1327"/>
          <a:stretch/>
        </p:blipFill>
        <p:spPr>
          <a:xfrm>
            <a:off x="0" y="0"/>
            <a:ext cx="7239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239000" cy="10287000"/>
          </a:xfrm>
          <a:prstGeom prst="rect">
            <a:avLst/>
          </a:prstGeom>
          <a:gradFill rotWithShape="1">
            <a:gsLst>
              <a:gs pos="0">
                <a:srgbClr val="1E332B">
                  <a:alpha val="15000"/>
                </a:srgbClr>
              </a:gs>
              <a:gs pos="60000">
                <a:srgbClr val="1E332B">
                  <a:alpha val="35000"/>
                </a:srgbClr>
              </a:gs>
              <a:gs pos="100000">
                <a:srgbClr val="1E332B">
                  <a:alpha val="9000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8191500" y="857250"/>
            <a:ext cx="1792486" cy="10287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0" y="1066800"/>
            <a:ext cx="1220986" cy="6096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4820107" y="857250"/>
            <a:ext cx="2515394" cy="482600"/>
          </a:xfrm>
          <a:prstGeom prst="rect">
            <a:avLst/>
          </a:prstGeom>
          <a:ln w="6350">
            <a:solidFill>
              <a:srgbClr val="C2A05F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3"/>
          <p:cNvSpPr/>
          <p:nvPr/>
        </p:nvSpPr>
        <p:spPr>
          <a:xfrm>
            <a:off x="15016957" y="996950"/>
            <a:ext cx="2197894" cy="2413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E4CE9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FREE RESOURCE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8191500" y="2357239"/>
            <a:ext cx="100584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585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AFRILEAD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8191500" y="2795389"/>
            <a:ext cx="9418320" cy="18301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0462"/>
              </a:lnSpc>
              <a:buNone/>
            </a:pPr>
            <a:r>
              <a:rPr lang="en-US" sz="7200" b="1" kern="0" spc="-144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EXCELLENCE TOOLKIT</a:t>
            </a:r>
            <a:endParaRPr lang="en-US" sz="7200" dirty="0"/>
          </a:p>
        </p:txBody>
      </p:sp>
      <p:sp>
        <p:nvSpPr>
          <p:cNvPr id="10" name="Shape 6"/>
          <p:cNvSpPr/>
          <p:nvPr/>
        </p:nvSpPr>
        <p:spPr>
          <a:xfrm>
            <a:off x="8191500" y="5006578"/>
            <a:ext cx="25400" cy="1068983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7"/>
          <p:cNvSpPr/>
          <p:nvPr/>
        </p:nvSpPr>
        <p:spPr>
          <a:xfrm>
            <a:off x="8483600" y="5006578"/>
            <a:ext cx="9126220" cy="11070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553"/>
              </a:lnSpc>
              <a:buNone/>
            </a:pPr>
            <a:r>
              <a:rPr lang="en-US" sz="345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Stop selling to everyone. </a:t>
            </a:r>
            <a:r>
              <a:rPr lang="en-US" sz="3450" i="1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Start selling smarter.</a:t>
            </a:r>
            <a:endParaRPr lang="en-US" sz="3450" dirty="0"/>
          </a:p>
        </p:txBody>
      </p:sp>
      <p:sp>
        <p:nvSpPr>
          <p:cNvPr id="12" name="Text 8"/>
          <p:cNvSpPr/>
          <p:nvPr/>
        </p:nvSpPr>
        <p:spPr>
          <a:xfrm>
            <a:off x="8191500" y="6418461"/>
            <a:ext cx="627888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9286"/>
              </a:lnSpc>
              <a:buNone/>
            </a:pPr>
            <a:r>
              <a:rPr lang="en-US" sz="1950" dirty="0">
                <a:solidFill>
                  <a:srgbClr val="CBD8D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Practical Sales Strategy Toolkit for Organisations, Entrepreneurs and Individuals</a:t>
            </a:r>
            <a:endParaRPr lang="en-US" sz="1950" dirty="0"/>
          </a:p>
        </p:txBody>
      </p:sp>
      <p:sp>
        <p:nvSpPr>
          <p:cNvPr id="13" name="Shape 9"/>
          <p:cNvSpPr/>
          <p:nvPr/>
        </p:nvSpPr>
        <p:spPr>
          <a:xfrm>
            <a:off x="8191500" y="8324850"/>
            <a:ext cx="9144000" cy="9525"/>
          </a:xfrm>
          <a:prstGeom prst="rect">
            <a:avLst/>
          </a:prstGeom>
          <a:solidFill>
            <a:srgbClr val="FFFFFF">
              <a:alpha val="22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Shape 10"/>
          <p:cNvSpPr/>
          <p:nvPr/>
        </p:nvSpPr>
        <p:spPr>
          <a:xfrm>
            <a:off x="8191500" y="7632700"/>
            <a:ext cx="9144000" cy="9525"/>
          </a:xfrm>
          <a:prstGeom prst="rect">
            <a:avLst/>
          </a:prstGeom>
          <a:solidFill>
            <a:srgbClr val="FFFFFF">
              <a:alpha val="22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1"/>
          <p:cNvSpPr/>
          <p:nvPr/>
        </p:nvSpPr>
        <p:spPr>
          <a:xfrm>
            <a:off x="8191500" y="7867650"/>
            <a:ext cx="1378446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SEGMENT</a:t>
            </a:r>
            <a:endParaRPr lang="en-US" sz="1650" dirty="0"/>
          </a:p>
        </p:txBody>
      </p:sp>
      <p:sp>
        <p:nvSpPr>
          <p:cNvPr id="16" name="Text 12"/>
          <p:cNvSpPr/>
          <p:nvPr/>
        </p:nvSpPr>
        <p:spPr>
          <a:xfrm>
            <a:off x="9616083" y="7867650"/>
            <a:ext cx="15696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|</a:t>
            </a:r>
            <a:endParaRPr lang="en-US" sz="1650" dirty="0"/>
          </a:p>
        </p:txBody>
      </p:sp>
      <p:sp>
        <p:nvSpPr>
          <p:cNvPr id="17" name="Text 13"/>
          <p:cNvSpPr/>
          <p:nvPr/>
        </p:nvSpPr>
        <p:spPr>
          <a:xfrm>
            <a:off x="9868298" y="7867650"/>
            <a:ext cx="1634381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PRIORITISE</a:t>
            </a:r>
            <a:endParaRPr lang="en-US" sz="1650" dirty="0"/>
          </a:p>
        </p:txBody>
      </p:sp>
      <p:sp>
        <p:nvSpPr>
          <p:cNvPr id="18" name="Text 14"/>
          <p:cNvSpPr/>
          <p:nvPr/>
        </p:nvSpPr>
        <p:spPr>
          <a:xfrm>
            <a:off x="11525548" y="7867650"/>
            <a:ext cx="15696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|</a:t>
            </a:r>
            <a:endParaRPr lang="en-US" sz="1650" dirty="0"/>
          </a:p>
        </p:txBody>
      </p:sp>
      <p:sp>
        <p:nvSpPr>
          <p:cNvPr id="19" name="Text 15"/>
          <p:cNvSpPr/>
          <p:nvPr/>
        </p:nvSpPr>
        <p:spPr>
          <a:xfrm>
            <a:off x="11777762" y="7867650"/>
            <a:ext cx="1368296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POSITION</a:t>
            </a:r>
            <a:endParaRPr lang="en-US" sz="1650" dirty="0"/>
          </a:p>
        </p:txBody>
      </p:sp>
      <p:sp>
        <p:nvSpPr>
          <p:cNvPr id="20" name="Text 16"/>
          <p:cNvSpPr/>
          <p:nvPr/>
        </p:nvSpPr>
        <p:spPr>
          <a:xfrm>
            <a:off x="13193118" y="7867650"/>
            <a:ext cx="15696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|</a:t>
            </a:r>
            <a:endParaRPr lang="en-US" sz="1650" dirty="0"/>
          </a:p>
        </p:txBody>
      </p:sp>
      <p:sp>
        <p:nvSpPr>
          <p:cNvPr id="21" name="Text 17"/>
          <p:cNvSpPr/>
          <p:nvPr/>
        </p:nvSpPr>
        <p:spPr>
          <a:xfrm>
            <a:off x="13445332" y="7867650"/>
            <a:ext cx="71308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SELL</a:t>
            </a:r>
            <a:endParaRPr lang="en-US" sz="1650" dirty="0"/>
          </a:p>
        </p:txBody>
      </p:sp>
      <p:sp>
        <p:nvSpPr>
          <p:cNvPr id="22" name="Text 18"/>
          <p:cNvSpPr/>
          <p:nvPr/>
        </p:nvSpPr>
        <p:spPr>
          <a:xfrm>
            <a:off x="14253667" y="7867650"/>
            <a:ext cx="15696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|</a:t>
            </a:r>
            <a:endParaRPr lang="en-US" sz="1650" dirty="0"/>
          </a:p>
        </p:txBody>
      </p:sp>
      <p:sp>
        <p:nvSpPr>
          <p:cNvPr id="23" name="Text 19"/>
          <p:cNvSpPr/>
          <p:nvPr/>
        </p:nvSpPr>
        <p:spPr>
          <a:xfrm>
            <a:off x="14505881" y="7867650"/>
            <a:ext cx="869851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GROW</a:t>
            </a:r>
            <a:endParaRPr lang="en-US" sz="1650" dirty="0"/>
          </a:p>
        </p:txBody>
      </p:sp>
      <p:sp>
        <p:nvSpPr>
          <p:cNvPr id="24" name="Text 20"/>
          <p:cNvSpPr/>
          <p:nvPr/>
        </p:nvSpPr>
        <p:spPr>
          <a:xfrm>
            <a:off x="8191500" y="8655050"/>
            <a:ext cx="5428764" cy="330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Racheal Musiima Senyondo</a:t>
            </a:r>
            <a:endParaRPr lang="en-US" sz="2100" dirty="0"/>
          </a:p>
        </p:txBody>
      </p:sp>
      <p:sp>
        <p:nvSpPr>
          <p:cNvPr id="25" name="Text 21"/>
          <p:cNvSpPr/>
          <p:nvPr/>
        </p:nvSpPr>
        <p:spPr>
          <a:xfrm>
            <a:off x="8191500" y="9023350"/>
            <a:ext cx="5428764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CBD8D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Chartered Marketer | FCIM | FISP | MBA</a:t>
            </a:r>
            <a:endParaRPr lang="en-US" sz="1500" dirty="0"/>
          </a:p>
        </p:txBody>
      </p:sp>
      <p:sp>
        <p:nvSpPr>
          <p:cNvPr id="26" name="Text 22"/>
          <p:cNvSpPr/>
          <p:nvPr/>
        </p:nvSpPr>
        <p:spPr>
          <a:xfrm>
            <a:off x="8191500" y="9226550"/>
            <a:ext cx="5428764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CBD8D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Strategy | High-Performing Teams | Business Growth</a:t>
            </a:r>
            <a:endParaRPr lang="en-US" sz="1500" dirty="0"/>
          </a:p>
        </p:txBody>
      </p:sp>
      <p:sp>
        <p:nvSpPr>
          <p:cNvPr id="27" name="Text 23"/>
          <p:cNvSpPr/>
          <p:nvPr/>
        </p:nvSpPr>
        <p:spPr>
          <a:xfrm>
            <a:off x="13264774" y="8686800"/>
            <a:ext cx="407072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950" b="1" kern="0" spc="390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</a:t>
            </a:r>
            <a:endParaRPr lang="en-US" sz="1950" dirty="0"/>
          </a:p>
        </p:txBody>
      </p:sp>
      <p:sp>
        <p:nvSpPr>
          <p:cNvPr id="28" name="Text 24"/>
          <p:cNvSpPr/>
          <p:nvPr/>
        </p:nvSpPr>
        <p:spPr>
          <a:xfrm>
            <a:off x="13264774" y="9010650"/>
            <a:ext cx="4070727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350" dirty="0">
                <a:solidFill>
                  <a:srgbClr val="CBD8D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Empowering Africa's Thought Leaders</a:t>
            </a:r>
            <a:endParaRPr lang="en-US" sz="1350" dirty="0"/>
          </a:p>
        </p:txBody>
      </p:sp>
      <p:sp>
        <p:nvSpPr>
          <p:cNvPr id="29" name="Text 25"/>
          <p:cNvSpPr/>
          <p:nvPr/>
        </p:nvSpPr>
        <p:spPr>
          <a:xfrm>
            <a:off x="13264774" y="9258300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275" b="1" kern="0" spc="179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762000"/>
            <a:ext cx="992088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91507" y="908050"/>
            <a:ext cx="301839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SALES PROBLEM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952500" y="1924050"/>
            <a:ext cx="6671310" cy="14110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405"/>
              </a:lnSpc>
              <a:buNone/>
            </a:pPr>
            <a:r>
              <a:rPr lang="en-US" sz="51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ARE YOU SELLING TO EVERYONE?</a:t>
            </a:r>
            <a:endParaRPr lang="en-US" sz="5100" dirty="0"/>
          </a:p>
        </p:txBody>
      </p:sp>
      <p:sp>
        <p:nvSpPr>
          <p:cNvPr id="5" name="Shape 2"/>
          <p:cNvSpPr/>
          <p:nvPr/>
        </p:nvSpPr>
        <p:spPr>
          <a:xfrm>
            <a:off x="952500" y="3716139"/>
            <a:ext cx="6477000" cy="1764705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1409700" y="4135239"/>
            <a:ext cx="5756910" cy="9646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3538"/>
              </a:lnSpc>
              <a:buNone/>
            </a:pPr>
            <a:r>
              <a:rPr lang="en-US" sz="285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When everyone is your customer, your sales team has no real priority.</a:t>
            </a:r>
            <a:endParaRPr lang="en-US" sz="2850" dirty="0"/>
          </a:p>
        </p:txBody>
      </p:sp>
      <p:sp>
        <p:nvSpPr>
          <p:cNvPr id="7" name="Text 4"/>
          <p:cNvSpPr/>
          <p:nvPr/>
        </p:nvSpPr>
        <p:spPr>
          <a:xfrm>
            <a:off x="952500" y="7664450"/>
            <a:ext cx="7124700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Not all customers are equal.</a:t>
            </a:r>
            <a:endParaRPr lang="en-US" sz="2250" dirty="0"/>
          </a:p>
        </p:txBody>
      </p:sp>
      <p:sp>
        <p:nvSpPr>
          <p:cNvPr id="8" name="Shape 5"/>
          <p:cNvSpPr/>
          <p:nvPr/>
        </p:nvSpPr>
        <p:spPr>
          <a:xfrm>
            <a:off x="952500" y="8242300"/>
            <a:ext cx="6477000" cy="1066800"/>
          </a:xfrm>
          <a:prstGeom prst="rect">
            <a:avLst/>
          </a:prstGeom>
          <a:solidFill>
            <a:srgbClr val="EDF2E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1257300" y="8509000"/>
            <a:ext cx="6061710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Treating every customer the same wastes sales capacity.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8191500" y="1924050"/>
            <a:ext cx="9144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Shape 8"/>
          <p:cNvSpPr/>
          <p:nvPr/>
        </p:nvSpPr>
        <p:spPr>
          <a:xfrm>
            <a:off x="8191500" y="3965575"/>
            <a:ext cx="9144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8191500" y="3133725"/>
            <a:ext cx="74295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9086850" y="3121025"/>
            <a:ext cx="90735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NEED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9086850" y="3463925"/>
            <a:ext cx="907351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problem are they trying to solve?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8191500" y="5064125"/>
            <a:ext cx="9144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8191500" y="4232275"/>
            <a:ext cx="74295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9086850" y="4219575"/>
            <a:ext cx="90735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VALUE</a:t>
            </a:r>
            <a:endParaRPr lang="en-US" sz="1950" dirty="0"/>
          </a:p>
        </p:txBody>
      </p:sp>
      <p:sp>
        <p:nvSpPr>
          <p:cNvPr id="18" name="Text 15"/>
          <p:cNvSpPr/>
          <p:nvPr/>
        </p:nvSpPr>
        <p:spPr>
          <a:xfrm>
            <a:off x="9086850" y="4562475"/>
            <a:ext cx="907351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is their current and potential commercial value?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8191500" y="6162675"/>
            <a:ext cx="9144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8191500" y="5330825"/>
            <a:ext cx="74295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9086850" y="5318125"/>
            <a:ext cx="90735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BUYING BEHAVIOUR</a:t>
            </a:r>
            <a:endParaRPr lang="en-US" sz="1950" dirty="0"/>
          </a:p>
        </p:txBody>
      </p:sp>
      <p:sp>
        <p:nvSpPr>
          <p:cNvPr id="22" name="Text 19"/>
          <p:cNvSpPr/>
          <p:nvPr/>
        </p:nvSpPr>
        <p:spPr>
          <a:xfrm>
            <a:off x="9086850" y="5661025"/>
            <a:ext cx="907351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How, when and why do they buy?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8191500" y="7261225"/>
            <a:ext cx="9144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1"/>
          <p:cNvSpPr/>
          <p:nvPr/>
        </p:nvSpPr>
        <p:spPr>
          <a:xfrm>
            <a:off x="8191500" y="6429375"/>
            <a:ext cx="74295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04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9086850" y="6416675"/>
            <a:ext cx="90735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PROFITABILITY</a:t>
            </a:r>
            <a:endParaRPr lang="en-US" sz="1950" dirty="0"/>
          </a:p>
        </p:txBody>
      </p:sp>
      <p:sp>
        <p:nvSpPr>
          <p:cNvPr id="26" name="Text 23"/>
          <p:cNvSpPr/>
          <p:nvPr/>
        </p:nvSpPr>
        <p:spPr>
          <a:xfrm>
            <a:off x="9086850" y="6759575"/>
            <a:ext cx="907351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Which relationships create sustainable value?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8191500" y="8359775"/>
            <a:ext cx="9144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Text 25"/>
          <p:cNvSpPr/>
          <p:nvPr/>
        </p:nvSpPr>
        <p:spPr>
          <a:xfrm>
            <a:off x="8191500" y="7527925"/>
            <a:ext cx="74295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05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9086850" y="7515225"/>
            <a:ext cx="90735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POTENTIAL</a:t>
            </a:r>
            <a:endParaRPr lang="en-US" sz="1950" dirty="0"/>
          </a:p>
        </p:txBody>
      </p:sp>
      <p:sp>
        <p:nvSpPr>
          <p:cNvPr id="30" name="Text 27"/>
          <p:cNvSpPr/>
          <p:nvPr/>
        </p:nvSpPr>
        <p:spPr>
          <a:xfrm>
            <a:off x="9086850" y="7858125"/>
            <a:ext cx="907351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Which customers have the greatest opportunity for growth?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952500" y="9309100"/>
            <a:ext cx="16383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Text 29"/>
          <p:cNvSpPr/>
          <p:nvPr/>
        </p:nvSpPr>
        <p:spPr>
          <a:xfrm>
            <a:off x="952500" y="9544050"/>
            <a:ext cx="607062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AFRICA'S THOUGHT LEADERS</a:t>
            </a:r>
            <a:endParaRPr lang="en-US" sz="1275" dirty="0"/>
          </a:p>
        </p:txBody>
      </p:sp>
      <p:sp>
        <p:nvSpPr>
          <p:cNvPr id="33" name="Text 30"/>
          <p:cNvSpPr/>
          <p:nvPr/>
        </p:nvSpPr>
        <p:spPr>
          <a:xfrm>
            <a:off x="9937155" y="9544050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34" name="Text 31"/>
          <p:cNvSpPr/>
          <p:nvPr/>
        </p:nvSpPr>
        <p:spPr>
          <a:xfrm>
            <a:off x="17103726" y="9544050"/>
            <a:ext cx="307975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12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3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2500" y="762000"/>
            <a:ext cx="1296690" cy="7239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895350"/>
            <a:ext cx="915690" cy="4572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591507" y="1022350"/>
            <a:ext cx="301839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93A79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SALES PROBLEM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952500" y="2412603"/>
            <a:ext cx="38100" cy="3126978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1447800" y="2412603"/>
            <a:ext cx="16364331" cy="316507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339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GOAL IS NOT TO CHASE EVERY OPPORTUNITY. </a:t>
            </a:r>
            <a:r>
              <a:rPr lang="en-US" sz="54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GOAL IS TO IDENTIFY THE RIGHT OPPORTUNITIES.</a:t>
            </a:r>
            <a:endParaRPr lang="en-US" sz="5400" dirty="0"/>
          </a:p>
        </p:txBody>
      </p:sp>
      <p:sp>
        <p:nvSpPr>
          <p:cNvPr id="7" name="Shape 4"/>
          <p:cNvSpPr/>
          <p:nvPr/>
        </p:nvSpPr>
        <p:spPr>
          <a:xfrm>
            <a:off x="952500" y="6206332"/>
            <a:ext cx="16383000" cy="2176066"/>
          </a:xfrm>
          <a:prstGeom prst="rect">
            <a:avLst/>
          </a:prstGeom>
          <a:ln w="6350">
            <a:solidFill>
              <a:srgbClr val="FFFFFF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1492250" y="6669881"/>
            <a:ext cx="11612454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QUICK CHECK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492250" y="7044532"/>
            <a:ext cx="10873480" cy="9124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2946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Can your sales team clearly identify its three highest-priority customer segments?</a:t>
            </a:r>
            <a:endParaRPr lang="en-US" sz="2550" dirty="0"/>
          </a:p>
        </p:txBody>
      </p:sp>
      <p:sp>
        <p:nvSpPr>
          <p:cNvPr id="10" name="Shape 7"/>
          <p:cNvSpPr/>
          <p:nvPr/>
        </p:nvSpPr>
        <p:spPr>
          <a:xfrm>
            <a:off x="12620526" y="7151489"/>
            <a:ext cx="285750" cy="285750"/>
          </a:xfrm>
          <a:prstGeom prst="rect">
            <a:avLst/>
          </a:prstGeom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13039626" y="7161014"/>
            <a:ext cx="64978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YES</a:t>
            </a:r>
            <a:endParaRPr lang="en-US" sz="1950" dirty="0"/>
          </a:p>
        </p:txBody>
      </p:sp>
      <p:sp>
        <p:nvSpPr>
          <p:cNvPr id="12" name="Shape 9"/>
          <p:cNvSpPr/>
          <p:nvPr/>
        </p:nvSpPr>
        <p:spPr>
          <a:xfrm>
            <a:off x="14032310" y="7151489"/>
            <a:ext cx="285750" cy="285750"/>
          </a:xfrm>
          <a:prstGeom prst="rect">
            <a:avLst/>
          </a:prstGeom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14451410" y="7161014"/>
            <a:ext cx="115778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PARTLY</a:t>
            </a:r>
            <a:endParaRPr lang="en-US" sz="1950" dirty="0"/>
          </a:p>
        </p:txBody>
      </p:sp>
      <p:sp>
        <p:nvSpPr>
          <p:cNvPr id="14" name="Shape 11"/>
          <p:cNvSpPr/>
          <p:nvPr/>
        </p:nvSpPr>
        <p:spPr>
          <a:xfrm>
            <a:off x="15952094" y="7151489"/>
            <a:ext cx="285750" cy="285750"/>
          </a:xfrm>
          <a:prstGeom prst="rect">
            <a:avLst/>
          </a:prstGeom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16371194" y="7161014"/>
            <a:ext cx="50075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</a:t>
            </a:r>
            <a:endParaRPr lang="en-US" sz="1950" dirty="0"/>
          </a:p>
        </p:txBody>
      </p:sp>
      <p:sp>
        <p:nvSpPr>
          <p:cNvPr id="16" name="Shape 13"/>
          <p:cNvSpPr/>
          <p:nvPr/>
        </p:nvSpPr>
        <p:spPr>
          <a:xfrm>
            <a:off x="952500" y="9309100"/>
            <a:ext cx="16383000" cy="9525"/>
          </a:xfrm>
          <a:prstGeom prst="rect">
            <a:avLst/>
          </a:prstGeom>
          <a:solidFill>
            <a:srgbClr val="FFFFFF">
              <a:alpha val="22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952500" y="9544050"/>
            <a:ext cx="607062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93A79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AFRICA'S THOUGHT LEADERS</a:t>
            </a:r>
            <a:endParaRPr lang="en-US" sz="1275" dirty="0"/>
          </a:p>
        </p:txBody>
      </p:sp>
      <p:sp>
        <p:nvSpPr>
          <p:cNvPr id="18" name="Text 15"/>
          <p:cNvSpPr/>
          <p:nvPr/>
        </p:nvSpPr>
        <p:spPr>
          <a:xfrm>
            <a:off x="9937155" y="9544050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93A79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19" name="Text 16"/>
          <p:cNvSpPr/>
          <p:nvPr/>
        </p:nvSpPr>
        <p:spPr>
          <a:xfrm>
            <a:off x="17103726" y="9544050"/>
            <a:ext cx="307975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93A79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12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762000"/>
            <a:ext cx="992088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977071" y="908050"/>
            <a:ext cx="259427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EXPERT LENS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952500" y="1828800"/>
            <a:ext cx="18021300" cy="7044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167"/>
              </a:lnSpc>
              <a:buNone/>
            </a:pPr>
            <a:r>
              <a:rPr lang="en-US" sz="495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FROM SALES ACTIVITY TO SALES STRATEGY</a:t>
            </a:r>
            <a:endParaRPr lang="en-US" sz="4950" dirty="0"/>
          </a:p>
        </p:txBody>
      </p:sp>
      <p:sp>
        <p:nvSpPr>
          <p:cNvPr id="5" name="Shape 2"/>
          <p:cNvSpPr/>
          <p:nvPr/>
        </p:nvSpPr>
        <p:spPr>
          <a:xfrm>
            <a:off x="952500" y="2990453"/>
            <a:ext cx="3154660" cy="1085850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1181100" y="3238103"/>
            <a:ext cx="2967206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181100" y="3517503"/>
            <a:ext cx="2967206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kern="0" spc="135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SEGMENT</a:t>
            </a:r>
            <a:endParaRPr lang="en-US" sz="2250" dirty="0"/>
          </a:p>
        </p:txBody>
      </p:sp>
      <p:sp>
        <p:nvSpPr>
          <p:cNvPr id="8" name="Shape 5"/>
          <p:cNvSpPr/>
          <p:nvPr/>
        </p:nvSpPr>
        <p:spPr>
          <a:xfrm>
            <a:off x="952500" y="8037910"/>
            <a:ext cx="315466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Shape 6"/>
          <p:cNvSpPr/>
          <p:nvPr/>
        </p:nvSpPr>
        <p:spPr>
          <a:xfrm>
            <a:off x="952500" y="4076303"/>
            <a:ext cx="9525" cy="3967956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4100810" y="4076303"/>
            <a:ext cx="9525" cy="3967956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1187450" y="4343003"/>
            <a:ext cx="2779400" cy="34663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Group customers by meaningful characteristics, needs, behaviours and commercial potential.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4259560" y="2990453"/>
            <a:ext cx="3154660" cy="1085850"/>
          </a:xfrm>
          <a:prstGeom prst="rect">
            <a:avLst/>
          </a:prstGeom>
          <a:solidFill>
            <a:srgbClr val="27423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4488160" y="3238103"/>
            <a:ext cx="2967206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488160" y="3517503"/>
            <a:ext cx="2967206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kern="0" spc="135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PRIORITISE</a:t>
            </a:r>
            <a:endParaRPr lang="en-US" sz="2250" dirty="0"/>
          </a:p>
        </p:txBody>
      </p:sp>
      <p:sp>
        <p:nvSpPr>
          <p:cNvPr id="15" name="Shape 12"/>
          <p:cNvSpPr/>
          <p:nvPr/>
        </p:nvSpPr>
        <p:spPr>
          <a:xfrm>
            <a:off x="4259560" y="8037910"/>
            <a:ext cx="315466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Shape 13"/>
          <p:cNvSpPr/>
          <p:nvPr/>
        </p:nvSpPr>
        <p:spPr>
          <a:xfrm>
            <a:off x="4259560" y="4076303"/>
            <a:ext cx="9525" cy="3967956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Shape 14"/>
          <p:cNvSpPr/>
          <p:nvPr/>
        </p:nvSpPr>
        <p:spPr>
          <a:xfrm>
            <a:off x="7407871" y="4076303"/>
            <a:ext cx="9525" cy="3967956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/>
          <p:nvPr/>
        </p:nvSpPr>
        <p:spPr>
          <a:xfrm>
            <a:off x="4494510" y="4343003"/>
            <a:ext cx="2779400" cy="34663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Determine which segments deserve the greatest sales attention and resources.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7566621" y="2990453"/>
            <a:ext cx="3154660" cy="1085850"/>
          </a:xfrm>
          <a:prstGeom prst="rect">
            <a:avLst/>
          </a:prstGeom>
          <a:solidFill>
            <a:srgbClr val="2F634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7795221" y="3238103"/>
            <a:ext cx="2967206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4CE9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7795221" y="3517503"/>
            <a:ext cx="2967206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kern="0" spc="135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POSITION</a:t>
            </a:r>
            <a:endParaRPr lang="en-US" sz="2250" dirty="0"/>
          </a:p>
        </p:txBody>
      </p:sp>
      <p:sp>
        <p:nvSpPr>
          <p:cNvPr id="22" name="Shape 19"/>
          <p:cNvSpPr/>
          <p:nvPr/>
        </p:nvSpPr>
        <p:spPr>
          <a:xfrm>
            <a:off x="7566621" y="8037910"/>
            <a:ext cx="315466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Shape 20"/>
          <p:cNvSpPr/>
          <p:nvPr/>
        </p:nvSpPr>
        <p:spPr>
          <a:xfrm>
            <a:off x="7566621" y="4076303"/>
            <a:ext cx="9525" cy="3967956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Shape 21"/>
          <p:cNvSpPr/>
          <p:nvPr/>
        </p:nvSpPr>
        <p:spPr>
          <a:xfrm>
            <a:off x="10714931" y="4076303"/>
            <a:ext cx="9525" cy="3967956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/>
          <p:nvPr/>
        </p:nvSpPr>
        <p:spPr>
          <a:xfrm>
            <a:off x="7801571" y="4343003"/>
            <a:ext cx="2779400" cy="34663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Match the right value proposition to each priority segment.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10873680" y="2990453"/>
            <a:ext cx="3154660" cy="1085850"/>
          </a:xfrm>
          <a:prstGeom prst="rect">
            <a:avLst/>
          </a:prstGeom>
          <a:solidFill>
            <a:srgbClr val="4A7F6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4"/>
          <p:cNvSpPr/>
          <p:nvPr/>
        </p:nvSpPr>
        <p:spPr>
          <a:xfrm>
            <a:off x="11102280" y="3238103"/>
            <a:ext cx="2967206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0E2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04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11102280" y="3517503"/>
            <a:ext cx="2967206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kern="0" spc="135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SELL</a:t>
            </a:r>
            <a:endParaRPr lang="en-US" sz="2250" dirty="0"/>
          </a:p>
        </p:txBody>
      </p:sp>
      <p:sp>
        <p:nvSpPr>
          <p:cNvPr id="29" name="Shape 26"/>
          <p:cNvSpPr/>
          <p:nvPr/>
        </p:nvSpPr>
        <p:spPr>
          <a:xfrm>
            <a:off x="10873680" y="8037910"/>
            <a:ext cx="315466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Shape 27"/>
          <p:cNvSpPr/>
          <p:nvPr/>
        </p:nvSpPr>
        <p:spPr>
          <a:xfrm>
            <a:off x="10873680" y="4076303"/>
            <a:ext cx="9525" cy="3967956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1" name="Shape 28"/>
          <p:cNvSpPr/>
          <p:nvPr/>
        </p:nvSpPr>
        <p:spPr>
          <a:xfrm>
            <a:off x="14021991" y="4076303"/>
            <a:ext cx="9525" cy="3967956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Text 29"/>
          <p:cNvSpPr/>
          <p:nvPr/>
        </p:nvSpPr>
        <p:spPr>
          <a:xfrm>
            <a:off x="11108630" y="4343003"/>
            <a:ext cx="2779400" cy="34663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Adapt prospecting, conversations, solutions and closing approaches.</a:t>
            </a:r>
            <a:endParaRPr lang="en-US" sz="1800" dirty="0"/>
          </a:p>
        </p:txBody>
      </p:sp>
      <p:sp>
        <p:nvSpPr>
          <p:cNvPr id="33" name="Shape 30"/>
          <p:cNvSpPr/>
          <p:nvPr/>
        </p:nvSpPr>
        <p:spPr>
          <a:xfrm>
            <a:off x="14180741" y="2990453"/>
            <a:ext cx="3154660" cy="1085850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4" name="Text 31"/>
          <p:cNvSpPr/>
          <p:nvPr/>
        </p:nvSpPr>
        <p:spPr>
          <a:xfrm>
            <a:off x="14409341" y="3238103"/>
            <a:ext cx="2967206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05</a:t>
            </a:r>
            <a:endParaRPr lang="en-US" sz="1500" dirty="0"/>
          </a:p>
        </p:txBody>
      </p:sp>
      <p:sp>
        <p:nvSpPr>
          <p:cNvPr id="35" name="Text 32"/>
          <p:cNvSpPr/>
          <p:nvPr/>
        </p:nvSpPr>
        <p:spPr>
          <a:xfrm>
            <a:off x="14409341" y="3517503"/>
            <a:ext cx="2967206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kern="0" spc="135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GROW</a:t>
            </a:r>
            <a:endParaRPr lang="en-US" sz="2250" dirty="0"/>
          </a:p>
        </p:txBody>
      </p:sp>
      <p:sp>
        <p:nvSpPr>
          <p:cNvPr id="36" name="Shape 33"/>
          <p:cNvSpPr/>
          <p:nvPr/>
        </p:nvSpPr>
        <p:spPr>
          <a:xfrm>
            <a:off x="14180741" y="8037910"/>
            <a:ext cx="315466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7" name="Shape 34"/>
          <p:cNvSpPr/>
          <p:nvPr/>
        </p:nvSpPr>
        <p:spPr>
          <a:xfrm>
            <a:off x="14180741" y="4076303"/>
            <a:ext cx="9525" cy="3967956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8" name="Shape 35"/>
          <p:cNvSpPr/>
          <p:nvPr/>
        </p:nvSpPr>
        <p:spPr>
          <a:xfrm>
            <a:off x="17329052" y="4076303"/>
            <a:ext cx="9525" cy="3967956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9" name="Text 36"/>
          <p:cNvSpPr/>
          <p:nvPr/>
        </p:nvSpPr>
        <p:spPr>
          <a:xfrm>
            <a:off x="14415691" y="4343003"/>
            <a:ext cx="2779400" cy="34663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Deepen high-value relationships through retention, cross-selling, upselling and referrals.</a:t>
            </a:r>
            <a:endParaRPr lang="en-US" sz="1800" dirty="0"/>
          </a:p>
        </p:txBody>
      </p:sp>
      <p:sp>
        <p:nvSpPr>
          <p:cNvPr id="40" name="Shape 37"/>
          <p:cNvSpPr/>
          <p:nvPr/>
        </p:nvSpPr>
        <p:spPr>
          <a:xfrm>
            <a:off x="952500" y="8539560"/>
            <a:ext cx="16383000" cy="19050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1" name="Text 38"/>
          <p:cNvSpPr/>
          <p:nvPr/>
        </p:nvSpPr>
        <p:spPr>
          <a:xfrm>
            <a:off x="952500" y="8882460"/>
            <a:ext cx="16874490" cy="4647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1818"/>
              </a:lnSpc>
              <a:buNone/>
            </a:pPr>
            <a:r>
              <a:rPr lang="en-US" sz="2400" dirty="0">
                <a:solidFill>
                  <a:srgbClr val="1E33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Great sales strategy is as much about deciding where </a:t>
            </a:r>
            <a:r>
              <a:rPr lang="en-US" sz="2400" i="1" dirty="0">
                <a:solidFill>
                  <a:srgbClr val="1E33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not </a:t>
            </a:r>
            <a:r>
              <a:rPr lang="en-US" sz="2400" dirty="0">
                <a:solidFill>
                  <a:srgbClr val="1E33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to spend time as deciding where to sell.</a:t>
            </a:r>
            <a:endParaRPr lang="en-US" sz="2400" dirty="0"/>
          </a:p>
        </p:txBody>
      </p:sp>
      <p:sp>
        <p:nvSpPr>
          <p:cNvPr id="42" name="Shape 39"/>
          <p:cNvSpPr/>
          <p:nvPr/>
        </p:nvSpPr>
        <p:spPr>
          <a:xfrm>
            <a:off x="952500" y="9309100"/>
            <a:ext cx="16383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3" name="Text 40"/>
          <p:cNvSpPr/>
          <p:nvPr/>
        </p:nvSpPr>
        <p:spPr>
          <a:xfrm>
            <a:off x="952500" y="9544050"/>
            <a:ext cx="607062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AFRICA'S THOUGHT LEADERS</a:t>
            </a:r>
            <a:endParaRPr lang="en-US" sz="1275" dirty="0"/>
          </a:p>
        </p:txBody>
      </p:sp>
      <p:sp>
        <p:nvSpPr>
          <p:cNvPr id="44" name="Text 41"/>
          <p:cNvSpPr/>
          <p:nvPr/>
        </p:nvSpPr>
        <p:spPr>
          <a:xfrm>
            <a:off x="9937056" y="9544050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45" name="Text 42"/>
          <p:cNvSpPr/>
          <p:nvPr/>
        </p:nvSpPr>
        <p:spPr>
          <a:xfrm>
            <a:off x="17103527" y="9544050"/>
            <a:ext cx="308173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04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2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762000"/>
            <a:ext cx="992088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977071" y="908050"/>
            <a:ext cx="259427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EXPERT LENS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952500" y="3901778"/>
            <a:ext cx="180213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39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CUSTOMER SEGMENTATION TELLS YOUR SALES TEAM:</a:t>
            </a:r>
            <a:endParaRPr lang="en-US" sz="1950" dirty="0"/>
          </a:p>
        </p:txBody>
      </p:sp>
      <p:sp>
        <p:nvSpPr>
          <p:cNvPr id="5" name="Shape 2"/>
          <p:cNvSpPr/>
          <p:nvPr/>
        </p:nvSpPr>
        <p:spPr>
          <a:xfrm>
            <a:off x="952500" y="4739978"/>
            <a:ext cx="3924300" cy="192464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952500" y="4739978"/>
            <a:ext cx="3924300" cy="38100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1295400" y="5235278"/>
            <a:ext cx="3335655" cy="10102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333"/>
              </a:lnSpc>
              <a:buNone/>
            </a:pPr>
            <a:r>
              <a:rPr lang="en-US" sz="33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WHO TO PURSUE</a:t>
            </a:r>
            <a:endParaRPr lang="en-US" sz="3300" dirty="0"/>
          </a:p>
        </p:txBody>
      </p:sp>
      <p:sp>
        <p:nvSpPr>
          <p:cNvPr id="8" name="Shape 5"/>
          <p:cNvSpPr/>
          <p:nvPr/>
        </p:nvSpPr>
        <p:spPr>
          <a:xfrm>
            <a:off x="5105400" y="4739978"/>
            <a:ext cx="3924300" cy="192464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Shape 6"/>
          <p:cNvSpPr/>
          <p:nvPr/>
        </p:nvSpPr>
        <p:spPr>
          <a:xfrm>
            <a:off x="5105400" y="4739978"/>
            <a:ext cx="3924300" cy="38100"/>
          </a:xfrm>
          <a:prstGeom prst="rect">
            <a:avLst/>
          </a:prstGeom>
          <a:solidFill>
            <a:srgbClr val="2F634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5448300" y="5235278"/>
            <a:ext cx="3335655" cy="10102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333"/>
              </a:lnSpc>
              <a:buNone/>
            </a:pPr>
            <a:r>
              <a:rPr lang="en-US" sz="33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TO OFFER</a:t>
            </a:r>
            <a:endParaRPr lang="en-US" sz="3300" dirty="0"/>
          </a:p>
        </p:txBody>
      </p:sp>
      <p:sp>
        <p:nvSpPr>
          <p:cNvPr id="11" name="Shape 8"/>
          <p:cNvSpPr/>
          <p:nvPr/>
        </p:nvSpPr>
        <p:spPr>
          <a:xfrm>
            <a:off x="9258300" y="4739978"/>
            <a:ext cx="3924300" cy="192464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9258300" y="4739978"/>
            <a:ext cx="3924300" cy="38100"/>
          </a:xfrm>
          <a:prstGeom prst="rect">
            <a:avLst/>
          </a:prstGeom>
          <a:solidFill>
            <a:srgbClr val="4A7F6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9601200" y="5235278"/>
            <a:ext cx="3562350" cy="5241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333"/>
              </a:lnSpc>
              <a:buNone/>
            </a:pPr>
            <a:r>
              <a:rPr lang="en-US" sz="33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HOW TO SELL</a:t>
            </a:r>
            <a:endParaRPr lang="en-US" sz="3300" dirty="0"/>
          </a:p>
        </p:txBody>
      </p:sp>
      <p:sp>
        <p:nvSpPr>
          <p:cNvPr id="14" name="Shape 11"/>
          <p:cNvSpPr/>
          <p:nvPr/>
        </p:nvSpPr>
        <p:spPr>
          <a:xfrm>
            <a:off x="13411200" y="4739978"/>
            <a:ext cx="3924300" cy="192464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Shape 12"/>
          <p:cNvSpPr/>
          <p:nvPr/>
        </p:nvSpPr>
        <p:spPr>
          <a:xfrm>
            <a:off x="13411200" y="4739978"/>
            <a:ext cx="3924300" cy="38100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13754100" y="5235278"/>
            <a:ext cx="3335655" cy="10102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333"/>
              </a:lnSpc>
              <a:buNone/>
            </a:pPr>
            <a:r>
              <a:rPr lang="en-US" sz="33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WHERE TO INVEST TIME</a:t>
            </a:r>
            <a:endParaRPr lang="en-US" sz="3300" dirty="0"/>
          </a:p>
        </p:txBody>
      </p:sp>
      <p:sp>
        <p:nvSpPr>
          <p:cNvPr id="17" name="Shape 14"/>
          <p:cNvSpPr/>
          <p:nvPr/>
        </p:nvSpPr>
        <p:spPr>
          <a:xfrm>
            <a:off x="952500" y="9309100"/>
            <a:ext cx="16383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/>
          <p:nvPr/>
        </p:nvSpPr>
        <p:spPr>
          <a:xfrm>
            <a:off x="952500" y="9544050"/>
            <a:ext cx="607062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AFRICA'S THOUGHT LEADERS</a:t>
            </a:r>
            <a:endParaRPr lang="en-US" sz="1275" dirty="0"/>
          </a:p>
        </p:txBody>
      </p:sp>
      <p:sp>
        <p:nvSpPr>
          <p:cNvPr id="19" name="Text 16"/>
          <p:cNvSpPr/>
          <p:nvPr/>
        </p:nvSpPr>
        <p:spPr>
          <a:xfrm>
            <a:off x="9937254" y="9544050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20" name="Text 17"/>
          <p:cNvSpPr/>
          <p:nvPr/>
        </p:nvSpPr>
        <p:spPr>
          <a:xfrm>
            <a:off x="17103923" y="9544050"/>
            <a:ext cx="30777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05</a:t>
            </a:r>
            <a:endParaRPr lang="en-US" sz="12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762000"/>
            <a:ext cx="992088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337830" y="908050"/>
            <a:ext cx="2197437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WORKSHEET 01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952500" y="1790700"/>
            <a:ext cx="18021300" cy="643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347"/>
              </a:lnSpc>
              <a:buNone/>
            </a:pPr>
            <a:r>
              <a:rPr lang="en-US" sz="45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WHO SHOULD YOU REALLY BE SELLING TO?</a:t>
            </a:r>
            <a:endParaRPr lang="en-US" sz="4500" dirty="0"/>
          </a:p>
        </p:txBody>
      </p:sp>
      <p:sp>
        <p:nvSpPr>
          <p:cNvPr id="5" name="Text 2"/>
          <p:cNvSpPr/>
          <p:nvPr/>
        </p:nvSpPr>
        <p:spPr>
          <a:xfrm>
            <a:off x="952500" y="2605980"/>
            <a:ext cx="125730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9286"/>
              </a:lnSpc>
              <a:buNone/>
            </a:pPr>
            <a:r>
              <a:rPr lang="en-US" sz="19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Identify your major customer segments and assess each against the factors that matter commercially.</a:t>
            </a:r>
            <a:endParaRPr lang="en-US" sz="1950" dirty="0"/>
          </a:p>
        </p:txBody>
      </p:sp>
      <p:sp>
        <p:nvSpPr>
          <p:cNvPr id="6" name="Shape 3"/>
          <p:cNvSpPr/>
          <p:nvPr/>
        </p:nvSpPr>
        <p:spPr>
          <a:xfrm>
            <a:off x="955675" y="3358455"/>
            <a:ext cx="16376650" cy="765175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1108075" y="3548955"/>
            <a:ext cx="3382714" cy="422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kern="0" spc="108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CUSTOMER SEGMENT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688185" y="3548955"/>
            <a:ext cx="1909465" cy="422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kern="0" spc="108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NEED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826250" y="3548955"/>
            <a:ext cx="1909465" cy="422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kern="0" spc="108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REVENUE POTENTIAL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964315" y="3548955"/>
            <a:ext cx="1909465" cy="422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kern="0" spc="108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PROFITABILITY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11102380" y="3548955"/>
            <a:ext cx="1909465" cy="422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kern="0" spc="108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BUYING BEHAVIOUR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13240445" y="3548955"/>
            <a:ext cx="1909465" cy="422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kern="0" spc="108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GROWTH POTENTIAL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15378510" y="3548955"/>
            <a:ext cx="1877616" cy="422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kern="0" spc="108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PRIORITY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955675" y="4123631"/>
            <a:ext cx="3580110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2"/>
          <p:cNvSpPr/>
          <p:nvPr/>
        </p:nvSpPr>
        <p:spPr>
          <a:xfrm>
            <a:off x="4535785" y="412363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3"/>
          <p:cNvSpPr/>
          <p:nvPr/>
        </p:nvSpPr>
        <p:spPr>
          <a:xfrm>
            <a:off x="6673850" y="412363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4"/>
          <p:cNvSpPr/>
          <p:nvPr/>
        </p:nvSpPr>
        <p:spPr>
          <a:xfrm>
            <a:off x="8811915" y="412363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5"/>
          <p:cNvSpPr/>
          <p:nvPr/>
        </p:nvSpPr>
        <p:spPr>
          <a:xfrm>
            <a:off x="10949980" y="412363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6"/>
          <p:cNvSpPr/>
          <p:nvPr/>
        </p:nvSpPr>
        <p:spPr>
          <a:xfrm>
            <a:off x="13088045" y="412363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7"/>
          <p:cNvSpPr/>
          <p:nvPr/>
        </p:nvSpPr>
        <p:spPr>
          <a:xfrm>
            <a:off x="15226110" y="4123631"/>
            <a:ext cx="2106216" cy="615950"/>
          </a:xfrm>
          <a:prstGeom prst="rect">
            <a:avLst/>
          </a:prstGeom>
          <a:solidFill>
            <a:srgbClr val="F4F7F4"/>
          </a:solidFill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18"/>
          <p:cNvSpPr/>
          <p:nvPr/>
        </p:nvSpPr>
        <p:spPr>
          <a:xfrm>
            <a:off x="955675" y="4739580"/>
            <a:ext cx="3580110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19"/>
          <p:cNvSpPr/>
          <p:nvPr/>
        </p:nvSpPr>
        <p:spPr>
          <a:xfrm>
            <a:off x="4535785" y="4739580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0"/>
          <p:cNvSpPr/>
          <p:nvPr/>
        </p:nvSpPr>
        <p:spPr>
          <a:xfrm>
            <a:off x="6673850" y="4739580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1"/>
          <p:cNvSpPr/>
          <p:nvPr/>
        </p:nvSpPr>
        <p:spPr>
          <a:xfrm>
            <a:off x="8811915" y="4739580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2"/>
          <p:cNvSpPr/>
          <p:nvPr/>
        </p:nvSpPr>
        <p:spPr>
          <a:xfrm>
            <a:off x="10949980" y="4739580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Shape 23"/>
          <p:cNvSpPr/>
          <p:nvPr/>
        </p:nvSpPr>
        <p:spPr>
          <a:xfrm>
            <a:off x="13088045" y="4739580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4"/>
          <p:cNvSpPr/>
          <p:nvPr/>
        </p:nvSpPr>
        <p:spPr>
          <a:xfrm>
            <a:off x="15226110" y="4739580"/>
            <a:ext cx="2106216" cy="615950"/>
          </a:xfrm>
          <a:prstGeom prst="rect">
            <a:avLst/>
          </a:prstGeom>
          <a:solidFill>
            <a:srgbClr val="F4F7F4"/>
          </a:solidFill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5"/>
          <p:cNvSpPr/>
          <p:nvPr/>
        </p:nvSpPr>
        <p:spPr>
          <a:xfrm>
            <a:off x="955675" y="5355531"/>
            <a:ext cx="3580110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6"/>
          <p:cNvSpPr/>
          <p:nvPr/>
        </p:nvSpPr>
        <p:spPr>
          <a:xfrm>
            <a:off x="4535785" y="535553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7"/>
          <p:cNvSpPr/>
          <p:nvPr/>
        </p:nvSpPr>
        <p:spPr>
          <a:xfrm>
            <a:off x="6673850" y="535553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Shape 28"/>
          <p:cNvSpPr/>
          <p:nvPr/>
        </p:nvSpPr>
        <p:spPr>
          <a:xfrm>
            <a:off x="8811915" y="535553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Shape 29"/>
          <p:cNvSpPr/>
          <p:nvPr/>
        </p:nvSpPr>
        <p:spPr>
          <a:xfrm>
            <a:off x="10949980" y="535553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Shape 30"/>
          <p:cNvSpPr/>
          <p:nvPr/>
        </p:nvSpPr>
        <p:spPr>
          <a:xfrm>
            <a:off x="13088045" y="535553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Shape 31"/>
          <p:cNvSpPr/>
          <p:nvPr/>
        </p:nvSpPr>
        <p:spPr>
          <a:xfrm>
            <a:off x="15226110" y="5355531"/>
            <a:ext cx="2106216" cy="615950"/>
          </a:xfrm>
          <a:prstGeom prst="rect">
            <a:avLst/>
          </a:prstGeom>
          <a:solidFill>
            <a:srgbClr val="F4F7F4"/>
          </a:solidFill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Shape 32"/>
          <p:cNvSpPr/>
          <p:nvPr/>
        </p:nvSpPr>
        <p:spPr>
          <a:xfrm>
            <a:off x="955675" y="5971481"/>
            <a:ext cx="3580110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6" name="Shape 33"/>
          <p:cNvSpPr/>
          <p:nvPr/>
        </p:nvSpPr>
        <p:spPr>
          <a:xfrm>
            <a:off x="4535785" y="597148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Shape 34"/>
          <p:cNvSpPr/>
          <p:nvPr/>
        </p:nvSpPr>
        <p:spPr>
          <a:xfrm>
            <a:off x="6673850" y="597148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Shape 35"/>
          <p:cNvSpPr/>
          <p:nvPr/>
        </p:nvSpPr>
        <p:spPr>
          <a:xfrm>
            <a:off x="8811915" y="597148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9" name="Shape 36"/>
          <p:cNvSpPr/>
          <p:nvPr/>
        </p:nvSpPr>
        <p:spPr>
          <a:xfrm>
            <a:off x="10949980" y="597148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Shape 37"/>
          <p:cNvSpPr/>
          <p:nvPr/>
        </p:nvSpPr>
        <p:spPr>
          <a:xfrm>
            <a:off x="13088045" y="5971481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Shape 38"/>
          <p:cNvSpPr/>
          <p:nvPr/>
        </p:nvSpPr>
        <p:spPr>
          <a:xfrm>
            <a:off x="15226110" y="5971481"/>
            <a:ext cx="2106216" cy="615950"/>
          </a:xfrm>
          <a:prstGeom prst="rect">
            <a:avLst/>
          </a:prstGeom>
          <a:solidFill>
            <a:srgbClr val="F4F7F4"/>
          </a:solidFill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2" name="Shape 39"/>
          <p:cNvSpPr/>
          <p:nvPr/>
        </p:nvSpPr>
        <p:spPr>
          <a:xfrm>
            <a:off x="955675" y="6587430"/>
            <a:ext cx="3580110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3" name="Shape 40"/>
          <p:cNvSpPr/>
          <p:nvPr/>
        </p:nvSpPr>
        <p:spPr>
          <a:xfrm>
            <a:off x="4535785" y="6587430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Shape 41"/>
          <p:cNvSpPr/>
          <p:nvPr/>
        </p:nvSpPr>
        <p:spPr>
          <a:xfrm>
            <a:off x="6673850" y="6587430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5" name="Shape 42"/>
          <p:cNvSpPr/>
          <p:nvPr/>
        </p:nvSpPr>
        <p:spPr>
          <a:xfrm>
            <a:off x="8811915" y="6587430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6" name="Shape 43"/>
          <p:cNvSpPr/>
          <p:nvPr/>
        </p:nvSpPr>
        <p:spPr>
          <a:xfrm>
            <a:off x="10949980" y="6587430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7" name="Shape 44"/>
          <p:cNvSpPr/>
          <p:nvPr/>
        </p:nvSpPr>
        <p:spPr>
          <a:xfrm>
            <a:off x="13088045" y="6587430"/>
            <a:ext cx="2138065" cy="615950"/>
          </a:xfrm>
          <a:prstGeom prst="rect">
            <a:avLst/>
          </a:prstGeom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8" name="Shape 45"/>
          <p:cNvSpPr/>
          <p:nvPr/>
        </p:nvSpPr>
        <p:spPr>
          <a:xfrm>
            <a:off x="15226110" y="6587430"/>
            <a:ext cx="2106216" cy="615950"/>
          </a:xfrm>
          <a:prstGeom prst="rect">
            <a:avLst/>
          </a:prstGeom>
          <a:solidFill>
            <a:srgbClr val="F4F7F4"/>
          </a:solidFill>
          <a:ln w="6350">
            <a:solidFill>
              <a:srgbClr val="D6DF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9" name="Text 46"/>
          <p:cNvSpPr/>
          <p:nvPr/>
        </p:nvSpPr>
        <p:spPr>
          <a:xfrm>
            <a:off x="952500" y="7587555"/>
            <a:ext cx="180213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1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PRIORITY CLASSIFICATION: </a:t>
            </a:r>
            <a:r>
              <a:rPr lang="en-US" sz="1500" b="1" kern="0" spc="21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HIGH | MEDIUM | LOW</a:t>
            </a:r>
            <a:endParaRPr lang="en-US" sz="1500" dirty="0"/>
          </a:p>
        </p:txBody>
      </p:sp>
      <p:sp>
        <p:nvSpPr>
          <p:cNvPr id="50" name="Shape 47"/>
          <p:cNvSpPr/>
          <p:nvPr/>
        </p:nvSpPr>
        <p:spPr>
          <a:xfrm>
            <a:off x="952500" y="8171756"/>
            <a:ext cx="16383000" cy="19050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1" name="Text 48"/>
          <p:cNvSpPr/>
          <p:nvPr/>
        </p:nvSpPr>
        <p:spPr>
          <a:xfrm>
            <a:off x="952500" y="8495606"/>
            <a:ext cx="4191000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800" dirty="0"/>
          </a:p>
        </p:txBody>
      </p:sp>
      <p:sp>
        <p:nvSpPr>
          <p:cNvPr id="52" name="Text 49"/>
          <p:cNvSpPr/>
          <p:nvPr/>
        </p:nvSpPr>
        <p:spPr>
          <a:xfrm>
            <a:off x="952500" y="8865096"/>
            <a:ext cx="3856238" cy="6234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17241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Which segment deserves more of our attention?</a:t>
            </a:r>
            <a:endParaRPr lang="en-US" sz="1800" dirty="0"/>
          </a:p>
        </p:txBody>
      </p:sp>
      <p:sp>
        <p:nvSpPr>
          <p:cNvPr id="53" name="Text 50"/>
          <p:cNvSpPr/>
          <p:nvPr/>
        </p:nvSpPr>
        <p:spPr>
          <a:xfrm>
            <a:off x="5143500" y="8495606"/>
            <a:ext cx="4191000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800" dirty="0"/>
          </a:p>
        </p:txBody>
      </p:sp>
      <p:sp>
        <p:nvSpPr>
          <p:cNvPr id="54" name="Text 51"/>
          <p:cNvSpPr/>
          <p:nvPr/>
        </p:nvSpPr>
        <p:spPr>
          <a:xfrm>
            <a:off x="5143500" y="8865096"/>
            <a:ext cx="3874225" cy="954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17241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Which segment consumes significant resources but generates limited value?</a:t>
            </a:r>
            <a:endParaRPr lang="en-US" sz="1800" dirty="0"/>
          </a:p>
        </p:txBody>
      </p:sp>
      <p:sp>
        <p:nvSpPr>
          <p:cNvPr id="55" name="Text 52"/>
          <p:cNvSpPr/>
          <p:nvPr/>
        </p:nvSpPr>
        <p:spPr>
          <a:xfrm>
            <a:off x="9334500" y="8495606"/>
            <a:ext cx="4191000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800" dirty="0"/>
          </a:p>
        </p:txBody>
      </p:sp>
      <p:sp>
        <p:nvSpPr>
          <p:cNvPr id="56" name="Text 53"/>
          <p:cNvSpPr/>
          <p:nvPr/>
        </p:nvSpPr>
        <p:spPr>
          <a:xfrm>
            <a:off x="9334500" y="8865096"/>
            <a:ext cx="3239694" cy="6234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17241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Where is our greatest untapped opportunity?</a:t>
            </a:r>
            <a:endParaRPr lang="en-US" sz="1800" dirty="0"/>
          </a:p>
        </p:txBody>
      </p:sp>
      <p:sp>
        <p:nvSpPr>
          <p:cNvPr id="57" name="Text 54"/>
          <p:cNvSpPr/>
          <p:nvPr/>
        </p:nvSpPr>
        <p:spPr>
          <a:xfrm>
            <a:off x="13525500" y="8495606"/>
            <a:ext cx="4191000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800" dirty="0"/>
          </a:p>
        </p:txBody>
      </p:sp>
      <p:sp>
        <p:nvSpPr>
          <p:cNvPr id="58" name="Text 55"/>
          <p:cNvSpPr/>
          <p:nvPr/>
        </p:nvSpPr>
        <p:spPr>
          <a:xfrm>
            <a:off x="13525500" y="8865096"/>
            <a:ext cx="2917983" cy="6234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17241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Which customers should we intentionally stop pursuing?</a:t>
            </a:r>
            <a:endParaRPr lang="en-US" sz="1800" dirty="0"/>
          </a:p>
        </p:txBody>
      </p:sp>
      <p:sp>
        <p:nvSpPr>
          <p:cNvPr id="59" name="Shape 56"/>
          <p:cNvSpPr/>
          <p:nvPr/>
        </p:nvSpPr>
        <p:spPr>
          <a:xfrm>
            <a:off x="952500" y="9821168"/>
            <a:ext cx="16383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0" name="Text 57"/>
          <p:cNvSpPr/>
          <p:nvPr/>
        </p:nvSpPr>
        <p:spPr>
          <a:xfrm>
            <a:off x="952500" y="10056119"/>
            <a:ext cx="607062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AFRICA'S THOUGHT LEADERS</a:t>
            </a:r>
            <a:endParaRPr lang="en-US" sz="1275" dirty="0"/>
          </a:p>
        </p:txBody>
      </p:sp>
      <p:sp>
        <p:nvSpPr>
          <p:cNvPr id="61" name="Text 58"/>
          <p:cNvSpPr/>
          <p:nvPr/>
        </p:nvSpPr>
        <p:spPr>
          <a:xfrm>
            <a:off x="9937155" y="10056119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62" name="Text 59"/>
          <p:cNvSpPr/>
          <p:nvPr/>
        </p:nvSpPr>
        <p:spPr>
          <a:xfrm>
            <a:off x="17103726" y="10056119"/>
            <a:ext cx="307975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06</a:t>
            </a:r>
            <a:endParaRPr lang="en-US" sz="12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762000"/>
            <a:ext cx="992088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144030" y="908050"/>
            <a:ext cx="3510617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PRIORITY MATRIX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 rot="-5400000">
            <a:off x="-1047750" y="5449888"/>
            <a:ext cx="4552188" cy="2381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7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GROWTH / COMMERCIAL POTENTIAL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543050" y="2447925"/>
            <a:ext cx="4505325" cy="2857500"/>
          </a:xfrm>
          <a:prstGeom prst="rect">
            <a:avLst/>
          </a:prstGeom>
          <a:solidFill>
            <a:srgbClr val="EDF2E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1885950" y="2790825"/>
            <a:ext cx="4201478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kern="0" spc="228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DEVELOP</a:t>
            </a:r>
            <a:endParaRPr lang="en-US" sz="2850" dirty="0"/>
          </a:p>
        </p:txBody>
      </p:sp>
      <p:sp>
        <p:nvSpPr>
          <p:cNvPr id="7" name="Text 4"/>
          <p:cNvSpPr/>
          <p:nvPr/>
        </p:nvSpPr>
        <p:spPr>
          <a:xfrm>
            <a:off x="1885950" y="4299744"/>
            <a:ext cx="3934111" cy="700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Promising opportunities requiring intentional nurturing.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6162675" y="2447925"/>
            <a:ext cx="4505325" cy="2857500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6505575" y="2790825"/>
            <a:ext cx="4201478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kern="0" spc="228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GROW</a:t>
            </a:r>
            <a:endParaRPr lang="en-US" sz="2850" dirty="0"/>
          </a:p>
        </p:txBody>
      </p:sp>
      <p:sp>
        <p:nvSpPr>
          <p:cNvPr id="10" name="Text 7"/>
          <p:cNvSpPr/>
          <p:nvPr/>
        </p:nvSpPr>
        <p:spPr>
          <a:xfrm>
            <a:off x="6505575" y="4299744"/>
            <a:ext cx="3934111" cy="700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CBD8D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Strong relationships with additional revenue potential.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1543050" y="5419725"/>
            <a:ext cx="4505325" cy="2857500"/>
          </a:xfrm>
          <a:prstGeom prst="rect">
            <a:avLst/>
          </a:prstGeom>
          <a:solidFill>
            <a:srgbClr val="F2F5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1885950" y="5762625"/>
            <a:ext cx="4201478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kern="0" spc="228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DEPRIORITISE</a:t>
            </a:r>
            <a:endParaRPr lang="en-US" sz="2850" dirty="0"/>
          </a:p>
        </p:txBody>
      </p:sp>
      <p:sp>
        <p:nvSpPr>
          <p:cNvPr id="13" name="Text 10"/>
          <p:cNvSpPr/>
          <p:nvPr/>
        </p:nvSpPr>
        <p:spPr>
          <a:xfrm>
            <a:off x="1885950" y="7271544"/>
            <a:ext cx="3934111" cy="700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Low-value opportunities consuming disproportionate sales capacity.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162675" y="5419725"/>
            <a:ext cx="4505325" cy="2857500"/>
          </a:xfrm>
          <a:prstGeom prst="rect">
            <a:avLst/>
          </a:prstGeom>
          <a:solidFill>
            <a:srgbClr val="2F634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6505575" y="5762625"/>
            <a:ext cx="4201478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kern="0" spc="228" dirty="0">
                <a:solidFill>
                  <a:srgbClr val="F0E2C4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PROTECT</a:t>
            </a:r>
            <a:endParaRPr lang="en-US" sz="2850" dirty="0"/>
          </a:p>
        </p:txBody>
      </p:sp>
      <p:sp>
        <p:nvSpPr>
          <p:cNvPr id="16" name="Text 13"/>
          <p:cNvSpPr/>
          <p:nvPr/>
        </p:nvSpPr>
        <p:spPr>
          <a:xfrm>
            <a:off x="6505575" y="6940153"/>
            <a:ext cx="3934111" cy="10322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DDE8E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High current value relationships requiring retention and relationship management.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1086803" y="8448675"/>
            <a:ext cx="10037445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500" b="1" kern="0" spc="27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CURRENT CUSTOMER VALUE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1430000" y="2198390"/>
            <a:ext cx="6082665" cy="23423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8609"/>
              </a:lnSpc>
              <a:buNone/>
            </a:pPr>
            <a:r>
              <a:rPr lang="en-US" sz="42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NOT EVERY OPPORTUNITY DESERVES EQUAL TIME.</a:t>
            </a:r>
            <a:endParaRPr lang="en-US" sz="4200" dirty="0"/>
          </a:p>
        </p:txBody>
      </p:sp>
      <p:sp>
        <p:nvSpPr>
          <p:cNvPr id="19" name="Shape 16"/>
          <p:cNvSpPr/>
          <p:nvPr/>
        </p:nvSpPr>
        <p:spPr>
          <a:xfrm>
            <a:off x="11430000" y="5036046"/>
            <a:ext cx="5905500" cy="19050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11430000" y="5359896"/>
            <a:ext cx="6082665" cy="12427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929"/>
              </a:lnSpc>
              <a:buNone/>
            </a:pPr>
            <a:r>
              <a:rPr lang="en-US" sz="255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ARE YOUR BEST SALESPEOPLE SPENDING THEIR BEST HOURS ON YOUR BEST OPPORTUNITIES?</a:t>
            </a:r>
            <a:endParaRPr lang="en-US" sz="2550" dirty="0"/>
          </a:p>
        </p:txBody>
      </p:sp>
      <p:sp>
        <p:nvSpPr>
          <p:cNvPr id="21" name="Text 18"/>
          <p:cNvSpPr/>
          <p:nvPr/>
        </p:nvSpPr>
        <p:spPr>
          <a:xfrm>
            <a:off x="11430000" y="7097911"/>
            <a:ext cx="649605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THREE PRIORITY CUSTOMER SEGMENTS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11430000" y="7567811"/>
            <a:ext cx="4953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01</a:t>
            </a:r>
            <a:endParaRPr lang="en-US" sz="1650" dirty="0"/>
          </a:p>
        </p:txBody>
      </p:sp>
      <p:sp>
        <p:nvSpPr>
          <p:cNvPr id="23" name="Shape 20"/>
          <p:cNvSpPr/>
          <p:nvPr/>
        </p:nvSpPr>
        <p:spPr>
          <a:xfrm>
            <a:off x="11982450" y="7790061"/>
            <a:ext cx="5353050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1"/>
          <p:cNvSpPr/>
          <p:nvPr/>
        </p:nvSpPr>
        <p:spPr>
          <a:xfrm>
            <a:off x="11430000" y="8120261"/>
            <a:ext cx="4953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1650" dirty="0"/>
          </a:p>
        </p:txBody>
      </p:sp>
      <p:sp>
        <p:nvSpPr>
          <p:cNvPr id="25" name="Shape 22"/>
          <p:cNvSpPr/>
          <p:nvPr/>
        </p:nvSpPr>
        <p:spPr>
          <a:xfrm>
            <a:off x="11982450" y="8342511"/>
            <a:ext cx="5353050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3"/>
          <p:cNvSpPr/>
          <p:nvPr/>
        </p:nvSpPr>
        <p:spPr>
          <a:xfrm>
            <a:off x="11430000" y="8672711"/>
            <a:ext cx="4953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1650" dirty="0"/>
          </a:p>
        </p:txBody>
      </p:sp>
      <p:sp>
        <p:nvSpPr>
          <p:cNvPr id="27" name="Shape 24"/>
          <p:cNvSpPr/>
          <p:nvPr/>
        </p:nvSpPr>
        <p:spPr>
          <a:xfrm>
            <a:off x="11982450" y="8894961"/>
            <a:ext cx="5353050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Shape 25"/>
          <p:cNvSpPr/>
          <p:nvPr/>
        </p:nvSpPr>
        <p:spPr>
          <a:xfrm>
            <a:off x="952500" y="9309100"/>
            <a:ext cx="16383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Text 26"/>
          <p:cNvSpPr/>
          <p:nvPr/>
        </p:nvSpPr>
        <p:spPr>
          <a:xfrm>
            <a:off x="952500" y="9544050"/>
            <a:ext cx="607062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AFRICA'S THOUGHT LEADERS</a:t>
            </a:r>
            <a:endParaRPr lang="en-US" sz="1275" dirty="0"/>
          </a:p>
        </p:txBody>
      </p:sp>
      <p:sp>
        <p:nvSpPr>
          <p:cNvPr id="30" name="Text 27"/>
          <p:cNvSpPr/>
          <p:nvPr/>
        </p:nvSpPr>
        <p:spPr>
          <a:xfrm>
            <a:off x="9937155" y="9544050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31" name="Text 28"/>
          <p:cNvSpPr/>
          <p:nvPr/>
        </p:nvSpPr>
        <p:spPr>
          <a:xfrm>
            <a:off x="17103726" y="9544050"/>
            <a:ext cx="307975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07</a:t>
            </a:r>
            <a:endParaRPr lang="en-US" sz="12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762000"/>
            <a:ext cx="992088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337830" y="908050"/>
            <a:ext cx="2197437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WORKSHEET 02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952500" y="1790700"/>
            <a:ext cx="7995761" cy="1704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409"/>
              </a:lnSpc>
              <a:buNone/>
            </a:pPr>
            <a:r>
              <a:rPr lang="en-US" sz="405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STOP LEADING WITH YOUR PRODUCT. START LEADING WITH CUSTOMER VALUE.</a:t>
            </a:r>
            <a:endParaRPr lang="en-US" sz="4050" dirty="0"/>
          </a:p>
        </p:txBody>
      </p:sp>
      <p:sp>
        <p:nvSpPr>
          <p:cNvPr id="5" name="Text 2"/>
          <p:cNvSpPr/>
          <p:nvPr/>
        </p:nvSpPr>
        <p:spPr>
          <a:xfrm>
            <a:off x="952500" y="3837980"/>
            <a:ext cx="7995761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9286"/>
              </a:lnSpc>
              <a:buNone/>
            </a:pPr>
            <a:r>
              <a:rPr lang="en-US" sz="19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Different customer segments have different problems, priorities, motivations and buying behaviours. Your sales message should therefore change according to the customer you are trying to reach.</a:t>
            </a:r>
            <a:endParaRPr lang="en-US" sz="1950" dirty="0"/>
          </a:p>
        </p:txBody>
      </p:sp>
      <p:sp>
        <p:nvSpPr>
          <p:cNvPr id="6" name="Shape 3"/>
          <p:cNvSpPr/>
          <p:nvPr/>
        </p:nvSpPr>
        <p:spPr>
          <a:xfrm>
            <a:off x="952500" y="5333405"/>
            <a:ext cx="7762875" cy="4070350"/>
          </a:xfrm>
          <a:prstGeom prst="rect">
            <a:avLst/>
          </a:prstGeom>
          <a:solidFill>
            <a:srgbClr val="EDF2E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3592513" y="5752505"/>
            <a:ext cx="273102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CUSTOMER NEED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4762500" y="6133505"/>
            <a:ext cx="21907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+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3304679" y="6501805"/>
            <a:ext cx="336436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RELEVANT SOLUTION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4762500" y="6882805"/>
            <a:ext cx="21907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+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3019822" y="7251105"/>
            <a:ext cx="399094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CLEAR DIFFERENTIATION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4762500" y="7632105"/>
            <a:ext cx="21907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+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3339803" y="8000405"/>
            <a:ext cx="328698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MEASURABLE VALUE</a:t>
            </a:r>
            <a:endParaRPr lang="en-US" sz="1950" dirty="0"/>
          </a:p>
        </p:txBody>
      </p:sp>
      <p:sp>
        <p:nvSpPr>
          <p:cNvPr id="14" name="Shape 11"/>
          <p:cNvSpPr/>
          <p:nvPr/>
        </p:nvSpPr>
        <p:spPr>
          <a:xfrm>
            <a:off x="4405313" y="8457605"/>
            <a:ext cx="857250" cy="9525"/>
          </a:xfrm>
          <a:prstGeom prst="rect">
            <a:avLst/>
          </a:prstGeom>
          <a:solidFill>
            <a:srgbClr val="A3B3A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1704082" y="8654455"/>
            <a:ext cx="6885682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kern="0" spc="192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= STRONGER SALES CONVERSATION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9572625" y="1790700"/>
            <a:ext cx="853916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4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PRIORITY CUSTOMER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9572625" y="2241550"/>
            <a:ext cx="7762875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/>
          <p:nvPr/>
        </p:nvSpPr>
        <p:spPr>
          <a:xfrm>
            <a:off x="9572625" y="2809776"/>
            <a:ext cx="853916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4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THEIR BIGGEST CHALLENGE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9572625" y="3260626"/>
            <a:ext cx="7762875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9572625" y="3828852"/>
            <a:ext cx="853916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4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THEY VALUE MOST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9572625" y="4279702"/>
            <a:ext cx="7762875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9"/>
          <p:cNvSpPr/>
          <p:nvPr/>
        </p:nvSpPr>
        <p:spPr>
          <a:xfrm>
            <a:off x="9572625" y="4847927"/>
            <a:ext cx="853916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4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OUR SOLUTION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9572625" y="5298778"/>
            <a:ext cx="7762875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1"/>
          <p:cNvSpPr/>
          <p:nvPr/>
        </p:nvSpPr>
        <p:spPr>
          <a:xfrm>
            <a:off x="9572625" y="5867004"/>
            <a:ext cx="853916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4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OUR STRONGEST DIFFERENTIATOR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9572625" y="6317853"/>
            <a:ext cx="7762875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3"/>
          <p:cNvSpPr/>
          <p:nvPr/>
        </p:nvSpPr>
        <p:spPr>
          <a:xfrm>
            <a:off x="9572625" y="6886079"/>
            <a:ext cx="853916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4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CUSTOMER / BUSINESS OUTCOME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9572625" y="7336929"/>
            <a:ext cx="7762875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Shape 25"/>
          <p:cNvSpPr/>
          <p:nvPr/>
        </p:nvSpPr>
        <p:spPr>
          <a:xfrm>
            <a:off x="9572625" y="7905155"/>
            <a:ext cx="7762875" cy="1498600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Text 26"/>
          <p:cNvSpPr/>
          <p:nvPr/>
        </p:nvSpPr>
        <p:spPr>
          <a:xfrm>
            <a:off x="9875282" y="8324255"/>
            <a:ext cx="7157561" cy="698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4800" b="1" kern="0" spc="288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RELEVANCE SELLS.</a:t>
            </a:r>
            <a:endParaRPr lang="en-US" sz="4800" dirty="0"/>
          </a:p>
        </p:txBody>
      </p:sp>
      <p:sp>
        <p:nvSpPr>
          <p:cNvPr id="30" name="Shape 27"/>
          <p:cNvSpPr/>
          <p:nvPr/>
        </p:nvSpPr>
        <p:spPr>
          <a:xfrm>
            <a:off x="952500" y="9403755"/>
            <a:ext cx="16383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1" name="Text 28"/>
          <p:cNvSpPr/>
          <p:nvPr/>
        </p:nvSpPr>
        <p:spPr>
          <a:xfrm>
            <a:off x="952500" y="9638705"/>
            <a:ext cx="607062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AFRICA'S THOUGHT LEADERS</a:t>
            </a:r>
            <a:endParaRPr lang="en-US" sz="1275" dirty="0"/>
          </a:p>
        </p:txBody>
      </p:sp>
      <p:sp>
        <p:nvSpPr>
          <p:cNvPr id="32" name="Text 29"/>
          <p:cNvSpPr/>
          <p:nvPr/>
        </p:nvSpPr>
        <p:spPr>
          <a:xfrm>
            <a:off x="9937155" y="9638705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33" name="Text 30"/>
          <p:cNvSpPr/>
          <p:nvPr/>
        </p:nvSpPr>
        <p:spPr>
          <a:xfrm>
            <a:off x="17103726" y="9638705"/>
            <a:ext cx="307975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08</a:t>
            </a:r>
            <a:endParaRPr lang="en-US" sz="12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762000"/>
            <a:ext cx="992088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046869" y="908050"/>
            <a:ext cx="4717494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EXCELLENCE SCORECARD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952500" y="1714500"/>
            <a:ext cx="8908570" cy="11687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783"/>
              </a:lnSpc>
              <a:buNone/>
            </a:pPr>
            <a:r>
              <a:rPr lang="en-US" sz="42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HOW STRONG IS YOUR SALES ENGINE?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9456857" y="2114947"/>
            <a:ext cx="7878644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Score each area from 1–5.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958226" y="2464197"/>
            <a:ext cx="7377276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350" b="1" kern="0" spc="108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 SIGNIFICANT GAP · 2 NEEDS IMPROVEMENT · 3 DEVELOPING · 4 STRONG · 5 EXCELLENT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952500" y="3997722"/>
            <a:ext cx="78867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952500" y="3472260"/>
            <a:ext cx="5334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581150" y="3311922"/>
            <a:ext cx="580453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CUSTOMER SEGMENTATION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581150" y="3578622"/>
            <a:ext cx="580453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562"/>
              </a:lnSpc>
              <a:buNone/>
            </a:pPr>
            <a:r>
              <a:rPr lang="en-US" sz="15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 clearly know our priority customers.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042150" y="3424635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7010400" y="3430985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7416800" y="3424635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7385050" y="3430985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7791450" y="3424635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7759700" y="3430985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8166100" y="3424635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/>
          <p:nvPr/>
        </p:nvSpPr>
        <p:spPr>
          <a:xfrm>
            <a:off x="8134350" y="3430985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275" dirty="0"/>
          </a:p>
        </p:txBody>
      </p:sp>
      <p:sp>
        <p:nvSpPr>
          <p:cNvPr id="19" name="Shape 16"/>
          <p:cNvSpPr/>
          <p:nvPr/>
        </p:nvSpPr>
        <p:spPr>
          <a:xfrm>
            <a:off x="8540750" y="3424635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8509000" y="3430985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275" dirty="0"/>
          </a:p>
        </p:txBody>
      </p:sp>
      <p:sp>
        <p:nvSpPr>
          <p:cNvPr id="21" name="Shape 18"/>
          <p:cNvSpPr/>
          <p:nvPr/>
        </p:nvSpPr>
        <p:spPr>
          <a:xfrm>
            <a:off x="9448800" y="3997722"/>
            <a:ext cx="78867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9"/>
          <p:cNvSpPr/>
          <p:nvPr/>
        </p:nvSpPr>
        <p:spPr>
          <a:xfrm>
            <a:off x="9448800" y="3472260"/>
            <a:ext cx="5334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0077450" y="3311922"/>
            <a:ext cx="580453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TARGETING</a:t>
            </a:r>
            <a:endParaRPr lang="en-US" sz="1650" dirty="0"/>
          </a:p>
        </p:txBody>
      </p:sp>
      <p:sp>
        <p:nvSpPr>
          <p:cNvPr id="24" name="Text 21"/>
          <p:cNvSpPr/>
          <p:nvPr/>
        </p:nvSpPr>
        <p:spPr>
          <a:xfrm>
            <a:off x="10077450" y="3578622"/>
            <a:ext cx="580453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562"/>
              </a:lnSpc>
              <a:buNone/>
            </a:pPr>
            <a:r>
              <a:rPr lang="en-US" sz="15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Our sales effort is concentrated on the right opportunities.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15538450" y="3424635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3"/>
          <p:cNvSpPr/>
          <p:nvPr/>
        </p:nvSpPr>
        <p:spPr>
          <a:xfrm>
            <a:off x="15506700" y="3430985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275" dirty="0"/>
          </a:p>
        </p:txBody>
      </p:sp>
      <p:sp>
        <p:nvSpPr>
          <p:cNvPr id="27" name="Shape 24"/>
          <p:cNvSpPr/>
          <p:nvPr/>
        </p:nvSpPr>
        <p:spPr>
          <a:xfrm>
            <a:off x="15913101" y="3424635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5"/>
          <p:cNvSpPr/>
          <p:nvPr/>
        </p:nvSpPr>
        <p:spPr>
          <a:xfrm>
            <a:off x="15881351" y="3430985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275" dirty="0"/>
          </a:p>
        </p:txBody>
      </p:sp>
      <p:sp>
        <p:nvSpPr>
          <p:cNvPr id="29" name="Shape 26"/>
          <p:cNvSpPr/>
          <p:nvPr/>
        </p:nvSpPr>
        <p:spPr>
          <a:xfrm>
            <a:off x="16287750" y="3424635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7"/>
          <p:cNvSpPr/>
          <p:nvPr/>
        </p:nvSpPr>
        <p:spPr>
          <a:xfrm>
            <a:off x="16256000" y="3430985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275" dirty="0"/>
          </a:p>
        </p:txBody>
      </p:sp>
      <p:sp>
        <p:nvSpPr>
          <p:cNvPr id="31" name="Shape 28"/>
          <p:cNvSpPr/>
          <p:nvPr/>
        </p:nvSpPr>
        <p:spPr>
          <a:xfrm>
            <a:off x="16662400" y="3424635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29"/>
          <p:cNvSpPr/>
          <p:nvPr/>
        </p:nvSpPr>
        <p:spPr>
          <a:xfrm>
            <a:off x="16630650" y="3430985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275" dirty="0"/>
          </a:p>
        </p:txBody>
      </p:sp>
      <p:sp>
        <p:nvSpPr>
          <p:cNvPr id="33" name="Shape 30"/>
          <p:cNvSpPr/>
          <p:nvPr/>
        </p:nvSpPr>
        <p:spPr>
          <a:xfrm>
            <a:off x="17037051" y="3424635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1"/>
          <p:cNvSpPr/>
          <p:nvPr/>
        </p:nvSpPr>
        <p:spPr>
          <a:xfrm>
            <a:off x="17005301" y="3430985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275" dirty="0"/>
          </a:p>
        </p:txBody>
      </p:sp>
      <p:sp>
        <p:nvSpPr>
          <p:cNvPr id="35" name="Shape 32"/>
          <p:cNvSpPr/>
          <p:nvPr/>
        </p:nvSpPr>
        <p:spPr>
          <a:xfrm>
            <a:off x="952500" y="5108972"/>
            <a:ext cx="78867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6" name="Text 33"/>
          <p:cNvSpPr/>
          <p:nvPr/>
        </p:nvSpPr>
        <p:spPr>
          <a:xfrm>
            <a:off x="952500" y="4454922"/>
            <a:ext cx="5334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1500" dirty="0"/>
          </a:p>
        </p:txBody>
      </p:sp>
      <p:sp>
        <p:nvSpPr>
          <p:cNvPr id="37" name="Text 34"/>
          <p:cNvSpPr/>
          <p:nvPr/>
        </p:nvSpPr>
        <p:spPr>
          <a:xfrm>
            <a:off x="1581150" y="4165997"/>
            <a:ext cx="580453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PROSPECTING</a:t>
            </a:r>
            <a:endParaRPr lang="en-US" sz="1650" dirty="0"/>
          </a:p>
        </p:txBody>
      </p:sp>
      <p:sp>
        <p:nvSpPr>
          <p:cNvPr id="38" name="Text 35"/>
          <p:cNvSpPr/>
          <p:nvPr/>
        </p:nvSpPr>
        <p:spPr>
          <a:xfrm>
            <a:off x="1581150" y="4432697"/>
            <a:ext cx="5435155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562"/>
              </a:lnSpc>
              <a:buNone/>
            </a:pPr>
            <a:r>
              <a:rPr lang="en-US" sz="15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 have a disciplined approach to generating qualified prospects.</a:t>
            </a:r>
            <a:endParaRPr lang="en-US" sz="1500" dirty="0"/>
          </a:p>
        </p:txBody>
      </p:sp>
      <p:sp>
        <p:nvSpPr>
          <p:cNvPr id="39" name="Shape 36"/>
          <p:cNvSpPr/>
          <p:nvPr/>
        </p:nvSpPr>
        <p:spPr>
          <a:xfrm>
            <a:off x="7042150" y="440729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Text 37"/>
          <p:cNvSpPr/>
          <p:nvPr/>
        </p:nvSpPr>
        <p:spPr>
          <a:xfrm>
            <a:off x="7010400" y="441364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275" dirty="0"/>
          </a:p>
        </p:txBody>
      </p:sp>
      <p:sp>
        <p:nvSpPr>
          <p:cNvPr id="41" name="Shape 38"/>
          <p:cNvSpPr/>
          <p:nvPr/>
        </p:nvSpPr>
        <p:spPr>
          <a:xfrm>
            <a:off x="7416800" y="440729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2" name="Text 39"/>
          <p:cNvSpPr/>
          <p:nvPr/>
        </p:nvSpPr>
        <p:spPr>
          <a:xfrm>
            <a:off x="7385050" y="441364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275" dirty="0"/>
          </a:p>
        </p:txBody>
      </p:sp>
      <p:sp>
        <p:nvSpPr>
          <p:cNvPr id="43" name="Shape 40"/>
          <p:cNvSpPr/>
          <p:nvPr/>
        </p:nvSpPr>
        <p:spPr>
          <a:xfrm>
            <a:off x="7791450" y="440729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Text 41"/>
          <p:cNvSpPr/>
          <p:nvPr/>
        </p:nvSpPr>
        <p:spPr>
          <a:xfrm>
            <a:off x="7759700" y="441364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275" dirty="0"/>
          </a:p>
        </p:txBody>
      </p:sp>
      <p:sp>
        <p:nvSpPr>
          <p:cNvPr id="45" name="Shape 42"/>
          <p:cNvSpPr/>
          <p:nvPr/>
        </p:nvSpPr>
        <p:spPr>
          <a:xfrm>
            <a:off x="8166100" y="440729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6" name="Text 43"/>
          <p:cNvSpPr/>
          <p:nvPr/>
        </p:nvSpPr>
        <p:spPr>
          <a:xfrm>
            <a:off x="8134350" y="441364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275" dirty="0"/>
          </a:p>
        </p:txBody>
      </p:sp>
      <p:sp>
        <p:nvSpPr>
          <p:cNvPr id="47" name="Shape 44"/>
          <p:cNvSpPr/>
          <p:nvPr/>
        </p:nvSpPr>
        <p:spPr>
          <a:xfrm>
            <a:off x="8540750" y="440729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8" name="Text 45"/>
          <p:cNvSpPr/>
          <p:nvPr/>
        </p:nvSpPr>
        <p:spPr>
          <a:xfrm>
            <a:off x="8509000" y="441364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275" dirty="0"/>
          </a:p>
        </p:txBody>
      </p:sp>
      <p:sp>
        <p:nvSpPr>
          <p:cNvPr id="49" name="Shape 46"/>
          <p:cNvSpPr/>
          <p:nvPr/>
        </p:nvSpPr>
        <p:spPr>
          <a:xfrm>
            <a:off x="9448800" y="5108972"/>
            <a:ext cx="78867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0" name="Text 47"/>
          <p:cNvSpPr/>
          <p:nvPr/>
        </p:nvSpPr>
        <p:spPr>
          <a:xfrm>
            <a:off x="9448800" y="4454922"/>
            <a:ext cx="5334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04</a:t>
            </a:r>
            <a:endParaRPr lang="en-US" sz="1500" dirty="0"/>
          </a:p>
        </p:txBody>
      </p:sp>
      <p:sp>
        <p:nvSpPr>
          <p:cNvPr id="51" name="Text 48"/>
          <p:cNvSpPr/>
          <p:nvPr/>
        </p:nvSpPr>
        <p:spPr>
          <a:xfrm>
            <a:off x="10077450" y="4294584"/>
            <a:ext cx="580453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VALUE PROPOSITION</a:t>
            </a:r>
            <a:endParaRPr lang="en-US" sz="1650" dirty="0"/>
          </a:p>
        </p:txBody>
      </p:sp>
      <p:sp>
        <p:nvSpPr>
          <p:cNvPr id="52" name="Text 49"/>
          <p:cNvSpPr/>
          <p:nvPr/>
        </p:nvSpPr>
        <p:spPr>
          <a:xfrm>
            <a:off x="10077450" y="4561284"/>
            <a:ext cx="580453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562"/>
              </a:lnSpc>
              <a:buNone/>
            </a:pPr>
            <a:r>
              <a:rPr lang="en-US" sz="15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Our salespeople communicate customer value clearly.</a:t>
            </a:r>
            <a:endParaRPr lang="en-US" sz="1500" dirty="0"/>
          </a:p>
        </p:txBody>
      </p:sp>
      <p:sp>
        <p:nvSpPr>
          <p:cNvPr id="53" name="Shape 50"/>
          <p:cNvSpPr/>
          <p:nvPr/>
        </p:nvSpPr>
        <p:spPr>
          <a:xfrm>
            <a:off x="15538450" y="440729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4" name="Text 51"/>
          <p:cNvSpPr/>
          <p:nvPr/>
        </p:nvSpPr>
        <p:spPr>
          <a:xfrm>
            <a:off x="15506700" y="441364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275" dirty="0"/>
          </a:p>
        </p:txBody>
      </p:sp>
      <p:sp>
        <p:nvSpPr>
          <p:cNvPr id="55" name="Shape 52"/>
          <p:cNvSpPr/>
          <p:nvPr/>
        </p:nvSpPr>
        <p:spPr>
          <a:xfrm>
            <a:off x="15913101" y="440729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6" name="Text 53"/>
          <p:cNvSpPr/>
          <p:nvPr/>
        </p:nvSpPr>
        <p:spPr>
          <a:xfrm>
            <a:off x="15881351" y="441364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275" dirty="0"/>
          </a:p>
        </p:txBody>
      </p:sp>
      <p:sp>
        <p:nvSpPr>
          <p:cNvPr id="57" name="Shape 54"/>
          <p:cNvSpPr/>
          <p:nvPr/>
        </p:nvSpPr>
        <p:spPr>
          <a:xfrm>
            <a:off x="16287750" y="440729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8" name="Text 55"/>
          <p:cNvSpPr/>
          <p:nvPr/>
        </p:nvSpPr>
        <p:spPr>
          <a:xfrm>
            <a:off x="16256000" y="441364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275" dirty="0"/>
          </a:p>
        </p:txBody>
      </p:sp>
      <p:sp>
        <p:nvSpPr>
          <p:cNvPr id="59" name="Shape 56"/>
          <p:cNvSpPr/>
          <p:nvPr/>
        </p:nvSpPr>
        <p:spPr>
          <a:xfrm>
            <a:off x="16662400" y="440729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0" name="Text 57"/>
          <p:cNvSpPr/>
          <p:nvPr/>
        </p:nvSpPr>
        <p:spPr>
          <a:xfrm>
            <a:off x="16630650" y="441364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275" dirty="0"/>
          </a:p>
        </p:txBody>
      </p:sp>
      <p:sp>
        <p:nvSpPr>
          <p:cNvPr id="61" name="Shape 58"/>
          <p:cNvSpPr/>
          <p:nvPr/>
        </p:nvSpPr>
        <p:spPr>
          <a:xfrm>
            <a:off x="17037051" y="440729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2" name="Text 59"/>
          <p:cNvSpPr/>
          <p:nvPr/>
        </p:nvSpPr>
        <p:spPr>
          <a:xfrm>
            <a:off x="17005301" y="441364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275" dirty="0"/>
          </a:p>
        </p:txBody>
      </p:sp>
      <p:sp>
        <p:nvSpPr>
          <p:cNvPr id="63" name="Shape 60"/>
          <p:cNvSpPr/>
          <p:nvPr/>
        </p:nvSpPr>
        <p:spPr>
          <a:xfrm>
            <a:off x="952500" y="6220222"/>
            <a:ext cx="78867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4" name="Text 61"/>
          <p:cNvSpPr/>
          <p:nvPr/>
        </p:nvSpPr>
        <p:spPr>
          <a:xfrm>
            <a:off x="952500" y="5566172"/>
            <a:ext cx="5334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05</a:t>
            </a:r>
            <a:endParaRPr lang="en-US" sz="1500" dirty="0"/>
          </a:p>
        </p:txBody>
      </p:sp>
      <p:sp>
        <p:nvSpPr>
          <p:cNvPr id="65" name="Text 62"/>
          <p:cNvSpPr/>
          <p:nvPr/>
        </p:nvSpPr>
        <p:spPr>
          <a:xfrm>
            <a:off x="1581150" y="5277247"/>
            <a:ext cx="580453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CONVERSATIONS</a:t>
            </a:r>
            <a:endParaRPr lang="en-US" sz="1650" dirty="0"/>
          </a:p>
        </p:txBody>
      </p:sp>
      <p:sp>
        <p:nvSpPr>
          <p:cNvPr id="66" name="Text 63"/>
          <p:cNvSpPr/>
          <p:nvPr/>
        </p:nvSpPr>
        <p:spPr>
          <a:xfrm>
            <a:off x="1581150" y="5543947"/>
            <a:ext cx="5435155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562"/>
              </a:lnSpc>
              <a:buNone/>
            </a:pPr>
            <a:r>
              <a:rPr lang="en-US" sz="15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Our salespeople diagnose customer needs before recommending solutions.</a:t>
            </a:r>
            <a:endParaRPr lang="en-US" sz="1500" dirty="0"/>
          </a:p>
        </p:txBody>
      </p:sp>
      <p:sp>
        <p:nvSpPr>
          <p:cNvPr id="67" name="Shape 64"/>
          <p:cNvSpPr/>
          <p:nvPr/>
        </p:nvSpPr>
        <p:spPr>
          <a:xfrm>
            <a:off x="7042150" y="551854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8" name="Text 65"/>
          <p:cNvSpPr/>
          <p:nvPr/>
        </p:nvSpPr>
        <p:spPr>
          <a:xfrm>
            <a:off x="7010400" y="552489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275" dirty="0"/>
          </a:p>
        </p:txBody>
      </p:sp>
      <p:sp>
        <p:nvSpPr>
          <p:cNvPr id="69" name="Shape 66"/>
          <p:cNvSpPr/>
          <p:nvPr/>
        </p:nvSpPr>
        <p:spPr>
          <a:xfrm>
            <a:off x="7416800" y="551854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0" name="Text 67"/>
          <p:cNvSpPr/>
          <p:nvPr/>
        </p:nvSpPr>
        <p:spPr>
          <a:xfrm>
            <a:off x="7385050" y="552489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275" dirty="0"/>
          </a:p>
        </p:txBody>
      </p:sp>
      <p:sp>
        <p:nvSpPr>
          <p:cNvPr id="71" name="Shape 68"/>
          <p:cNvSpPr/>
          <p:nvPr/>
        </p:nvSpPr>
        <p:spPr>
          <a:xfrm>
            <a:off x="7791450" y="551854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2" name="Text 69"/>
          <p:cNvSpPr/>
          <p:nvPr/>
        </p:nvSpPr>
        <p:spPr>
          <a:xfrm>
            <a:off x="7759700" y="552489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275" dirty="0"/>
          </a:p>
        </p:txBody>
      </p:sp>
      <p:sp>
        <p:nvSpPr>
          <p:cNvPr id="73" name="Shape 70"/>
          <p:cNvSpPr/>
          <p:nvPr/>
        </p:nvSpPr>
        <p:spPr>
          <a:xfrm>
            <a:off x="8166100" y="551854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4" name="Text 71"/>
          <p:cNvSpPr/>
          <p:nvPr/>
        </p:nvSpPr>
        <p:spPr>
          <a:xfrm>
            <a:off x="8134350" y="552489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275" dirty="0"/>
          </a:p>
        </p:txBody>
      </p:sp>
      <p:sp>
        <p:nvSpPr>
          <p:cNvPr id="75" name="Shape 72"/>
          <p:cNvSpPr/>
          <p:nvPr/>
        </p:nvSpPr>
        <p:spPr>
          <a:xfrm>
            <a:off x="8540750" y="551854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6" name="Text 73"/>
          <p:cNvSpPr/>
          <p:nvPr/>
        </p:nvSpPr>
        <p:spPr>
          <a:xfrm>
            <a:off x="8509000" y="552489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275" dirty="0"/>
          </a:p>
        </p:txBody>
      </p:sp>
      <p:sp>
        <p:nvSpPr>
          <p:cNvPr id="77" name="Shape 74"/>
          <p:cNvSpPr/>
          <p:nvPr/>
        </p:nvSpPr>
        <p:spPr>
          <a:xfrm>
            <a:off x="9448800" y="6220222"/>
            <a:ext cx="78867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8" name="Text 75"/>
          <p:cNvSpPr/>
          <p:nvPr/>
        </p:nvSpPr>
        <p:spPr>
          <a:xfrm>
            <a:off x="9448800" y="5566172"/>
            <a:ext cx="5334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06</a:t>
            </a:r>
            <a:endParaRPr lang="en-US" sz="1500" dirty="0"/>
          </a:p>
        </p:txBody>
      </p:sp>
      <p:sp>
        <p:nvSpPr>
          <p:cNvPr id="79" name="Text 76"/>
          <p:cNvSpPr/>
          <p:nvPr/>
        </p:nvSpPr>
        <p:spPr>
          <a:xfrm>
            <a:off x="10077450" y="5405835"/>
            <a:ext cx="580453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PIPELINE MANAGEMENT</a:t>
            </a:r>
            <a:endParaRPr lang="en-US" sz="1650" dirty="0"/>
          </a:p>
        </p:txBody>
      </p:sp>
      <p:sp>
        <p:nvSpPr>
          <p:cNvPr id="80" name="Text 77"/>
          <p:cNvSpPr/>
          <p:nvPr/>
        </p:nvSpPr>
        <p:spPr>
          <a:xfrm>
            <a:off x="10077450" y="5672535"/>
            <a:ext cx="580453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562"/>
              </a:lnSpc>
              <a:buNone/>
            </a:pPr>
            <a:r>
              <a:rPr lang="en-US" sz="15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 consistently track opportunities through the sales funnel.</a:t>
            </a:r>
            <a:endParaRPr lang="en-US" sz="1500" dirty="0"/>
          </a:p>
        </p:txBody>
      </p:sp>
      <p:sp>
        <p:nvSpPr>
          <p:cNvPr id="81" name="Shape 78"/>
          <p:cNvSpPr/>
          <p:nvPr/>
        </p:nvSpPr>
        <p:spPr>
          <a:xfrm>
            <a:off x="15538450" y="551854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2" name="Text 79"/>
          <p:cNvSpPr/>
          <p:nvPr/>
        </p:nvSpPr>
        <p:spPr>
          <a:xfrm>
            <a:off x="15506700" y="552489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275" dirty="0"/>
          </a:p>
        </p:txBody>
      </p:sp>
      <p:sp>
        <p:nvSpPr>
          <p:cNvPr id="83" name="Shape 80"/>
          <p:cNvSpPr/>
          <p:nvPr/>
        </p:nvSpPr>
        <p:spPr>
          <a:xfrm>
            <a:off x="15913101" y="551854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4" name="Text 81"/>
          <p:cNvSpPr/>
          <p:nvPr/>
        </p:nvSpPr>
        <p:spPr>
          <a:xfrm>
            <a:off x="15881351" y="552489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275" dirty="0"/>
          </a:p>
        </p:txBody>
      </p:sp>
      <p:sp>
        <p:nvSpPr>
          <p:cNvPr id="85" name="Shape 82"/>
          <p:cNvSpPr/>
          <p:nvPr/>
        </p:nvSpPr>
        <p:spPr>
          <a:xfrm>
            <a:off x="16287750" y="551854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6" name="Text 83"/>
          <p:cNvSpPr/>
          <p:nvPr/>
        </p:nvSpPr>
        <p:spPr>
          <a:xfrm>
            <a:off x="16256000" y="552489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275" dirty="0"/>
          </a:p>
        </p:txBody>
      </p:sp>
      <p:sp>
        <p:nvSpPr>
          <p:cNvPr id="87" name="Shape 84"/>
          <p:cNvSpPr/>
          <p:nvPr/>
        </p:nvSpPr>
        <p:spPr>
          <a:xfrm>
            <a:off x="16662400" y="551854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8" name="Text 85"/>
          <p:cNvSpPr/>
          <p:nvPr/>
        </p:nvSpPr>
        <p:spPr>
          <a:xfrm>
            <a:off x="16630650" y="552489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275" dirty="0"/>
          </a:p>
        </p:txBody>
      </p:sp>
      <p:sp>
        <p:nvSpPr>
          <p:cNvPr id="89" name="Shape 86"/>
          <p:cNvSpPr/>
          <p:nvPr/>
        </p:nvSpPr>
        <p:spPr>
          <a:xfrm>
            <a:off x="17037051" y="5518547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0" name="Text 87"/>
          <p:cNvSpPr/>
          <p:nvPr/>
        </p:nvSpPr>
        <p:spPr>
          <a:xfrm>
            <a:off x="17005301" y="5524897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275" dirty="0"/>
          </a:p>
        </p:txBody>
      </p:sp>
      <p:sp>
        <p:nvSpPr>
          <p:cNvPr id="91" name="Shape 88"/>
          <p:cNvSpPr/>
          <p:nvPr/>
        </p:nvSpPr>
        <p:spPr>
          <a:xfrm>
            <a:off x="952500" y="7074297"/>
            <a:ext cx="78867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2" name="Text 89"/>
          <p:cNvSpPr/>
          <p:nvPr/>
        </p:nvSpPr>
        <p:spPr>
          <a:xfrm>
            <a:off x="952500" y="6548835"/>
            <a:ext cx="5334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07</a:t>
            </a:r>
            <a:endParaRPr lang="en-US" sz="1500" dirty="0"/>
          </a:p>
        </p:txBody>
      </p:sp>
      <p:sp>
        <p:nvSpPr>
          <p:cNvPr id="93" name="Text 90"/>
          <p:cNvSpPr/>
          <p:nvPr/>
        </p:nvSpPr>
        <p:spPr>
          <a:xfrm>
            <a:off x="1581150" y="6388497"/>
            <a:ext cx="580453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FOLLOW-UP</a:t>
            </a:r>
            <a:endParaRPr lang="en-US" sz="1650" dirty="0"/>
          </a:p>
        </p:txBody>
      </p:sp>
      <p:sp>
        <p:nvSpPr>
          <p:cNvPr id="94" name="Text 91"/>
          <p:cNvSpPr/>
          <p:nvPr/>
        </p:nvSpPr>
        <p:spPr>
          <a:xfrm>
            <a:off x="1581150" y="6655197"/>
            <a:ext cx="580453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562"/>
              </a:lnSpc>
              <a:buNone/>
            </a:pPr>
            <a:r>
              <a:rPr lang="en-US" sz="15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Prospects receive structured and timely follow-up.</a:t>
            </a:r>
            <a:endParaRPr lang="en-US" sz="1500" dirty="0"/>
          </a:p>
        </p:txBody>
      </p:sp>
      <p:sp>
        <p:nvSpPr>
          <p:cNvPr id="95" name="Shape 92"/>
          <p:cNvSpPr/>
          <p:nvPr/>
        </p:nvSpPr>
        <p:spPr>
          <a:xfrm>
            <a:off x="7042150" y="6501210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6" name="Text 93"/>
          <p:cNvSpPr/>
          <p:nvPr/>
        </p:nvSpPr>
        <p:spPr>
          <a:xfrm>
            <a:off x="7010400" y="6507560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275" dirty="0"/>
          </a:p>
        </p:txBody>
      </p:sp>
      <p:sp>
        <p:nvSpPr>
          <p:cNvPr id="97" name="Shape 94"/>
          <p:cNvSpPr/>
          <p:nvPr/>
        </p:nvSpPr>
        <p:spPr>
          <a:xfrm>
            <a:off x="7416800" y="6501210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8" name="Text 95"/>
          <p:cNvSpPr/>
          <p:nvPr/>
        </p:nvSpPr>
        <p:spPr>
          <a:xfrm>
            <a:off x="7385050" y="6507560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275" dirty="0"/>
          </a:p>
        </p:txBody>
      </p:sp>
      <p:sp>
        <p:nvSpPr>
          <p:cNvPr id="99" name="Shape 96"/>
          <p:cNvSpPr/>
          <p:nvPr/>
        </p:nvSpPr>
        <p:spPr>
          <a:xfrm>
            <a:off x="7791450" y="6501210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0" name="Text 97"/>
          <p:cNvSpPr/>
          <p:nvPr/>
        </p:nvSpPr>
        <p:spPr>
          <a:xfrm>
            <a:off x="7759700" y="6507560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275" dirty="0"/>
          </a:p>
        </p:txBody>
      </p:sp>
      <p:sp>
        <p:nvSpPr>
          <p:cNvPr id="101" name="Shape 98"/>
          <p:cNvSpPr/>
          <p:nvPr/>
        </p:nvSpPr>
        <p:spPr>
          <a:xfrm>
            <a:off x="8166100" y="6501210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2" name="Text 99"/>
          <p:cNvSpPr/>
          <p:nvPr/>
        </p:nvSpPr>
        <p:spPr>
          <a:xfrm>
            <a:off x="8134350" y="6507560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275" dirty="0"/>
          </a:p>
        </p:txBody>
      </p:sp>
      <p:sp>
        <p:nvSpPr>
          <p:cNvPr id="103" name="Shape 100"/>
          <p:cNvSpPr/>
          <p:nvPr/>
        </p:nvSpPr>
        <p:spPr>
          <a:xfrm>
            <a:off x="8540750" y="6501210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4" name="Text 101"/>
          <p:cNvSpPr/>
          <p:nvPr/>
        </p:nvSpPr>
        <p:spPr>
          <a:xfrm>
            <a:off x="8509000" y="6507560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275" dirty="0"/>
          </a:p>
        </p:txBody>
      </p:sp>
      <p:sp>
        <p:nvSpPr>
          <p:cNvPr id="105" name="Shape 102"/>
          <p:cNvSpPr/>
          <p:nvPr/>
        </p:nvSpPr>
        <p:spPr>
          <a:xfrm>
            <a:off x="9448800" y="7074297"/>
            <a:ext cx="78867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6" name="Text 103"/>
          <p:cNvSpPr/>
          <p:nvPr/>
        </p:nvSpPr>
        <p:spPr>
          <a:xfrm>
            <a:off x="9448800" y="6548835"/>
            <a:ext cx="5334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08</a:t>
            </a:r>
            <a:endParaRPr lang="en-US" sz="1500" dirty="0"/>
          </a:p>
        </p:txBody>
      </p:sp>
      <p:sp>
        <p:nvSpPr>
          <p:cNvPr id="107" name="Text 104"/>
          <p:cNvSpPr/>
          <p:nvPr/>
        </p:nvSpPr>
        <p:spPr>
          <a:xfrm>
            <a:off x="10077450" y="6388497"/>
            <a:ext cx="580453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CONVERSION</a:t>
            </a:r>
            <a:endParaRPr lang="en-US" sz="1650" dirty="0"/>
          </a:p>
        </p:txBody>
      </p:sp>
      <p:sp>
        <p:nvSpPr>
          <p:cNvPr id="108" name="Text 105"/>
          <p:cNvSpPr/>
          <p:nvPr/>
        </p:nvSpPr>
        <p:spPr>
          <a:xfrm>
            <a:off x="10077450" y="6655197"/>
            <a:ext cx="580453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562"/>
              </a:lnSpc>
              <a:buNone/>
            </a:pPr>
            <a:r>
              <a:rPr lang="en-US" sz="15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 understand where and why opportunities are won or lost.</a:t>
            </a:r>
            <a:endParaRPr lang="en-US" sz="1500" dirty="0"/>
          </a:p>
        </p:txBody>
      </p:sp>
      <p:sp>
        <p:nvSpPr>
          <p:cNvPr id="109" name="Shape 106"/>
          <p:cNvSpPr/>
          <p:nvPr/>
        </p:nvSpPr>
        <p:spPr>
          <a:xfrm>
            <a:off x="15538450" y="6501210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0" name="Text 107"/>
          <p:cNvSpPr/>
          <p:nvPr/>
        </p:nvSpPr>
        <p:spPr>
          <a:xfrm>
            <a:off x="15506700" y="6507560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275" dirty="0"/>
          </a:p>
        </p:txBody>
      </p:sp>
      <p:sp>
        <p:nvSpPr>
          <p:cNvPr id="111" name="Shape 108"/>
          <p:cNvSpPr/>
          <p:nvPr/>
        </p:nvSpPr>
        <p:spPr>
          <a:xfrm>
            <a:off x="15913101" y="6501210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2" name="Text 109"/>
          <p:cNvSpPr/>
          <p:nvPr/>
        </p:nvSpPr>
        <p:spPr>
          <a:xfrm>
            <a:off x="15881351" y="6507560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275" dirty="0"/>
          </a:p>
        </p:txBody>
      </p:sp>
      <p:sp>
        <p:nvSpPr>
          <p:cNvPr id="113" name="Shape 110"/>
          <p:cNvSpPr/>
          <p:nvPr/>
        </p:nvSpPr>
        <p:spPr>
          <a:xfrm>
            <a:off x="16287750" y="6501210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4" name="Text 111"/>
          <p:cNvSpPr/>
          <p:nvPr/>
        </p:nvSpPr>
        <p:spPr>
          <a:xfrm>
            <a:off x="16256000" y="6507560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275" dirty="0"/>
          </a:p>
        </p:txBody>
      </p:sp>
      <p:sp>
        <p:nvSpPr>
          <p:cNvPr id="115" name="Shape 112"/>
          <p:cNvSpPr/>
          <p:nvPr/>
        </p:nvSpPr>
        <p:spPr>
          <a:xfrm>
            <a:off x="16662400" y="6501210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6" name="Text 113"/>
          <p:cNvSpPr/>
          <p:nvPr/>
        </p:nvSpPr>
        <p:spPr>
          <a:xfrm>
            <a:off x="16630650" y="6507560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275" dirty="0"/>
          </a:p>
        </p:txBody>
      </p:sp>
      <p:sp>
        <p:nvSpPr>
          <p:cNvPr id="117" name="Shape 114"/>
          <p:cNvSpPr/>
          <p:nvPr/>
        </p:nvSpPr>
        <p:spPr>
          <a:xfrm>
            <a:off x="17037051" y="6501210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8" name="Text 115"/>
          <p:cNvSpPr/>
          <p:nvPr/>
        </p:nvSpPr>
        <p:spPr>
          <a:xfrm>
            <a:off x="17005301" y="6507560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275" dirty="0"/>
          </a:p>
        </p:txBody>
      </p:sp>
      <p:sp>
        <p:nvSpPr>
          <p:cNvPr id="119" name="Shape 116"/>
          <p:cNvSpPr/>
          <p:nvPr/>
        </p:nvSpPr>
        <p:spPr>
          <a:xfrm>
            <a:off x="952500" y="8185547"/>
            <a:ext cx="78867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0" name="Text 117"/>
          <p:cNvSpPr/>
          <p:nvPr/>
        </p:nvSpPr>
        <p:spPr>
          <a:xfrm>
            <a:off x="952500" y="7531497"/>
            <a:ext cx="5334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09</a:t>
            </a:r>
            <a:endParaRPr lang="en-US" sz="1500" dirty="0"/>
          </a:p>
        </p:txBody>
      </p:sp>
      <p:sp>
        <p:nvSpPr>
          <p:cNvPr id="121" name="Text 118"/>
          <p:cNvSpPr/>
          <p:nvPr/>
        </p:nvSpPr>
        <p:spPr>
          <a:xfrm>
            <a:off x="1581150" y="7242572"/>
            <a:ext cx="580453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CUSTOMER GROWTH</a:t>
            </a:r>
            <a:endParaRPr lang="en-US" sz="1650" dirty="0"/>
          </a:p>
        </p:txBody>
      </p:sp>
      <p:sp>
        <p:nvSpPr>
          <p:cNvPr id="122" name="Text 119"/>
          <p:cNvSpPr/>
          <p:nvPr/>
        </p:nvSpPr>
        <p:spPr>
          <a:xfrm>
            <a:off x="1581150" y="7509272"/>
            <a:ext cx="5435155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562"/>
              </a:lnSpc>
              <a:buNone/>
            </a:pPr>
            <a:r>
              <a:rPr lang="en-US" sz="15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 deliberately pursue retention, cross-selling, upselling and referrals.</a:t>
            </a:r>
            <a:endParaRPr lang="en-US" sz="1500" dirty="0"/>
          </a:p>
        </p:txBody>
      </p:sp>
      <p:sp>
        <p:nvSpPr>
          <p:cNvPr id="123" name="Shape 120"/>
          <p:cNvSpPr/>
          <p:nvPr/>
        </p:nvSpPr>
        <p:spPr>
          <a:xfrm>
            <a:off x="7042150" y="7483872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4" name="Text 121"/>
          <p:cNvSpPr/>
          <p:nvPr/>
        </p:nvSpPr>
        <p:spPr>
          <a:xfrm>
            <a:off x="7010400" y="7490222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275" dirty="0"/>
          </a:p>
        </p:txBody>
      </p:sp>
      <p:sp>
        <p:nvSpPr>
          <p:cNvPr id="125" name="Shape 122"/>
          <p:cNvSpPr/>
          <p:nvPr/>
        </p:nvSpPr>
        <p:spPr>
          <a:xfrm>
            <a:off x="7416800" y="7483872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6" name="Text 123"/>
          <p:cNvSpPr/>
          <p:nvPr/>
        </p:nvSpPr>
        <p:spPr>
          <a:xfrm>
            <a:off x="7385050" y="7490222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275" dirty="0"/>
          </a:p>
        </p:txBody>
      </p:sp>
      <p:sp>
        <p:nvSpPr>
          <p:cNvPr id="127" name="Shape 124"/>
          <p:cNvSpPr/>
          <p:nvPr/>
        </p:nvSpPr>
        <p:spPr>
          <a:xfrm>
            <a:off x="7791450" y="7483872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8" name="Text 125"/>
          <p:cNvSpPr/>
          <p:nvPr/>
        </p:nvSpPr>
        <p:spPr>
          <a:xfrm>
            <a:off x="7759700" y="7490222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275" dirty="0"/>
          </a:p>
        </p:txBody>
      </p:sp>
      <p:sp>
        <p:nvSpPr>
          <p:cNvPr id="129" name="Shape 126"/>
          <p:cNvSpPr/>
          <p:nvPr/>
        </p:nvSpPr>
        <p:spPr>
          <a:xfrm>
            <a:off x="8166100" y="7483872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0" name="Text 127"/>
          <p:cNvSpPr/>
          <p:nvPr/>
        </p:nvSpPr>
        <p:spPr>
          <a:xfrm>
            <a:off x="8134350" y="7490222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275" dirty="0"/>
          </a:p>
        </p:txBody>
      </p:sp>
      <p:sp>
        <p:nvSpPr>
          <p:cNvPr id="131" name="Shape 128"/>
          <p:cNvSpPr/>
          <p:nvPr/>
        </p:nvSpPr>
        <p:spPr>
          <a:xfrm>
            <a:off x="8540750" y="7483872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2" name="Text 129"/>
          <p:cNvSpPr/>
          <p:nvPr/>
        </p:nvSpPr>
        <p:spPr>
          <a:xfrm>
            <a:off x="8509000" y="7490222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275" dirty="0"/>
          </a:p>
        </p:txBody>
      </p:sp>
      <p:sp>
        <p:nvSpPr>
          <p:cNvPr id="133" name="Shape 130"/>
          <p:cNvSpPr/>
          <p:nvPr/>
        </p:nvSpPr>
        <p:spPr>
          <a:xfrm>
            <a:off x="9448800" y="8185547"/>
            <a:ext cx="78867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4" name="Text 131"/>
          <p:cNvSpPr/>
          <p:nvPr/>
        </p:nvSpPr>
        <p:spPr>
          <a:xfrm>
            <a:off x="9448800" y="7531497"/>
            <a:ext cx="5334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10</a:t>
            </a:r>
            <a:endParaRPr lang="en-US" sz="1500" dirty="0"/>
          </a:p>
        </p:txBody>
      </p:sp>
      <p:sp>
        <p:nvSpPr>
          <p:cNvPr id="135" name="Text 132"/>
          <p:cNvSpPr/>
          <p:nvPr/>
        </p:nvSpPr>
        <p:spPr>
          <a:xfrm>
            <a:off x="10077450" y="7371159"/>
            <a:ext cx="580453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LEADERSHIP</a:t>
            </a:r>
            <a:endParaRPr lang="en-US" sz="1650" dirty="0"/>
          </a:p>
        </p:txBody>
      </p:sp>
      <p:sp>
        <p:nvSpPr>
          <p:cNvPr id="136" name="Text 133"/>
          <p:cNvSpPr/>
          <p:nvPr/>
        </p:nvSpPr>
        <p:spPr>
          <a:xfrm>
            <a:off x="10077450" y="7637859"/>
            <a:ext cx="5804535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562"/>
              </a:lnSpc>
              <a:buNone/>
            </a:pPr>
            <a:r>
              <a:rPr lang="en-US" sz="15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Managers coach performance and hold teams accountable.</a:t>
            </a:r>
            <a:endParaRPr lang="en-US" sz="1500" dirty="0"/>
          </a:p>
        </p:txBody>
      </p:sp>
      <p:sp>
        <p:nvSpPr>
          <p:cNvPr id="137" name="Shape 134"/>
          <p:cNvSpPr/>
          <p:nvPr/>
        </p:nvSpPr>
        <p:spPr>
          <a:xfrm>
            <a:off x="15538450" y="7483872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8" name="Text 135"/>
          <p:cNvSpPr/>
          <p:nvPr/>
        </p:nvSpPr>
        <p:spPr>
          <a:xfrm>
            <a:off x="15506700" y="7490222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275" dirty="0"/>
          </a:p>
        </p:txBody>
      </p:sp>
      <p:sp>
        <p:nvSpPr>
          <p:cNvPr id="139" name="Shape 136"/>
          <p:cNvSpPr/>
          <p:nvPr/>
        </p:nvSpPr>
        <p:spPr>
          <a:xfrm>
            <a:off x="15913101" y="7483872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0" name="Text 137"/>
          <p:cNvSpPr/>
          <p:nvPr/>
        </p:nvSpPr>
        <p:spPr>
          <a:xfrm>
            <a:off x="15881351" y="7490222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275" dirty="0"/>
          </a:p>
        </p:txBody>
      </p:sp>
      <p:sp>
        <p:nvSpPr>
          <p:cNvPr id="141" name="Shape 138"/>
          <p:cNvSpPr/>
          <p:nvPr/>
        </p:nvSpPr>
        <p:spPr>
          <a:xfrm>
            <a:off x="16287750" y="7483872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2" name="Text 139"/>
          <p:cNvSpPr/>
          <p:nvPr/>
        </p:nvSpPr>
        <p:spPr>
          <a:xfrm>
            <a:off x="16256000" y="7490222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275" dirty="0"/>
          </a:p>
        </p:txBody>
      </p:sp>
      <p:sp>
        <p:nvSpPr>
          <p:cNvPr id="143" name="Shape 140"/>
          <p:cNvSpPr/>
          <p:nvPr/>
        </p:nvSpPr>
        <p:spPr>
          <a:xfrm>
            <a:off x="16662400" y="7483872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4" name="Text 141"/>
          <p:cNvSpPr/>
          <p:nvPr/>
        </p:nvSpPr>
        <p:spPr>
          <a:xfrm>
            <a:off x="16630650" y="7490222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275" dirty="0"/>
          </a:p>
        </p:txBody>
      </p:sp>
      <p:sp>
        <p:nvSpPr>
          <p:cNvPr id="145" name="Shape 142"/>
          <p:cNvSpPr/>
          <p:nvPr/>
        </p:nvSpPr>
        <p:spPr>
          <a:xfrm>
            <a:off x="17037051" y="7483872"/>
            <a:ext cx="298450" cy="298450"/>
          </a:xfrm>
          <a:prstGeom prst="rect">
            <a:avLst/>
          </a:prstGeom>
          <a:ln w="63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6" name="Text 143"/>
          <p:cNvSpPr/>
          <p:nvPr/>
        </p:nvSpPr>
        <p:spPr>
          <a:xfrm>
            <a:off x="17005301" y="7490222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275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275" dirty="0"/>
          </a:p>
        </p:txBody>
      </p:sp>
      <p:sp>
        <p:nvSpPr>
          <p:cNvPr id="147" name="Shape 144"/>
          <p:cNvSpPr/>
          <p:nvPr/>
        </p:nvSpPr>
        <p:spPr>
          <a:xfrm>
            <a:off x="952500" y="8496697"/>
            <a:ext cx="7886700" cy="844550"/>
          </a:xfrm>
          <a:prstGeom prst="rect">
            <a:avLst/>
          </a:prstGeom>
          <a:solidFill>
            <a:srgbClr val="EDF2E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8" name="Text 145"/>
          <p:cNvSpPr/>
          <p:nvPr/>
        </p:nvSpPr>
        <p:spPr>
          <a:xfrm>
            <a:off x="1257300" y="8791972"/>
            <a:ext cx="5331301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252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TOTAL SALES EXCELLENCE SCORE</a:t>
            </a:r>
            <a:endParaRPr lang="en-US" sz="1800" dirty="0"/>
          </a:p>
        </p:txBody>
      </p:sp>
      <p:sp>
        <p:nvSpPr>
          <p:cNvPr id="149" name="Shape 146"/>
          <p:cNvSpPr/>
          <p:nvPr/>
        </p:nvSpPr>
        <p:spPr>
          <a:xfrm>
            <a:off x="6787059" y="8998347"/>
            <a:ext cx="1143000" cy="19050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0" name="Text 147"/>
          <p:cNvSpPr/>
          <p:nvPr/>
        </p:nvSpPr>
        <p:spPr>
          <a:xfrm>
            <a:off x="8063409" y="8763397"/>
            <a:ext cx="547191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/ 50</a:t>
            </a:r>
            <a:endParaRPr lang="en-US" sz="2250" dirty="0"/>
          </a:p>
        </p:txBody>
      </p:sp>
      <p:sp>
        <p:nvSpPr>
          <p:cNvPr id="151" name="Shape 148"/>
          <p:cNvSpPr/>
          <p:nvPr/>
        </p:nvSpPr>
        <p:spPr>
          <a:xfrm>
            <a:off x="9448800" y="8564662"/>
            <a:ext cx="25400" cy="708620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2" name="Text 149"/>
          <p:cNvSpPr/>
          <p:nvPr/>
        </p:nvSpPr>
        <p:spPr>
          <a:xfrm>
            <a:off x="9740900" y="8564662"/>
            <a:ext cx="7831201" cy="746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878"/>
              </a:lnSpc>
              <a:buNone/>
            </a:pPr>
            <a:r>
              <a:rPr lang="en-US" sz="225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YOUR SCORE IS NOT THE DESTINATION. IT IS THE STARTING POINT.</a:t>
            </a:r>
            <a:endParaRPr lang="en-US" sz="2250" dirty="0"/>
          </a:p>
        </p:txBody>
      </p:sp>
      <p:sp>
        <p:nvSpPr>
          <p:cNvPr id="153" name="Shape 150"/>
          <p:cNvSpPr/>
          <p:nvPr/>
        </p:nvSpPr>
        <p:spPr>
          <a:xfrm>
            <a:off x="952500" y="9341247"/>
            <a:ext cx="16383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4" name="Text 151"/>
          <p:cNvSpPr/>
          <p:nvPr/>
        </p:nvSpPr>
        <p:spPr>
          <a:xfrm>
            <a:off x="952500" y="9576197"/>
            <a:ext cx="607062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AFRICA'S THOUGHT LEADERS</a:t>
            </a:r>
            <a:endParaRPr lang="en-US" sz="1275" dirty="0"/>
          </a:p>
        </p:txBody>
      </p:sp>
      <p:sp>
        <p:nvSpPr>
          <p:cNvPr id="155" name="Text 152"/>
          <p:cNvSpPr/>
          <p:nvPr/>
        </p:nvSpPr>
        <p:spPr>
          <a:xfrm>
            <a:off x="9937254" y="9576197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156" name="Text 153"/>
          <p:cNvSpPr/>
          <p:nvPr/>
        </p:nvSpPr>
        <p:spPr>
          <a:xfrm>
            <a:off x="17103923" y="9576197"/>
            <a:ext cx="30777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09</a:t>
            </a:r>
            <a:endParaRPr lang="en-US" sz="12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762000"/>
            <a:ext cx="992088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397137" y="908050"/>
            <a:ext cx="32322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FIND YOUR SALES GAP</a:t>
            </a:r>
            <a:endParaRPr lang="en-US" sz="1500" dirty="0"/>
          </a:p>
        </p:txBody>
      </p:sp>
      <p:sp>
        <p:nvSpPr>
          <p:cNvPr id="4" name="Shape 1"/>
          <p:cNvSpPr/>
          <p:nvPr/>
        </p:nvSpPr>
        <p:spPr>
          <a:xfrm>
            <a:off x="952500" y="2266950"/>
            <a:ext cx="7762875" cy="19050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952500" y="1790700"/>
            <a:ext cx="456199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243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JOURNEY STAGE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5572125" y="1790700"/>
            <a:ext cx="87064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27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STRONG</a:t>
            </a:r>
            <a:endParaRPr lang="en-US" sz="1275" dirty="0"/>
          </a:p>
        </p:txBody>
      </p:sp>
      <p:sp>
        <p:nvSpPr>
          <p:cNvPr id="7" name="Text 4"/>
          <p:cNvSpPr/>
          <p:nvPr/>
        </p:nvSpPr>
        <p:spPr>
          <a:xfrm>
            <a:off x="6557070" y="1790700"/>
            <a:ext cx="114180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27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NEEDS ATTENTION</a:t>
            </a:r>
            <a:endParaRPr lang="en-US" sz="1275" dirty="0"/>
          </a:p>
        </p:txBody>
      </p:sp>
      <p:sp>
        <p:nvSpPr>
          <p:cNvPr id="8" name="Text 5"/>
          <p:cNvSpPr/>
          <p:nvPr/>
        </p:nvSpPr>
        <p:spPr>
          <a:xfrm>
            <a:off x="7813179" y="1790700"/>
            <a:ext cx="97839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27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CRITICAL GAP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952500" y="2946400"/>
            <a:ext cx="7762875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952500" y="2482850"/>
            <a:ext cx="487203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MARKET</a:t>
            </a:r>
            <a:endParaRPr lang="en-US" sz="1950" dirty="0"/>
          </a:p>
        </p:txBody>
      </p:sp>
      <p:sp>
        <p:nvSpPr>
          <p:cNvPr id="11" name="Shape 8"/>
          <p:cNvSpPr/>
          <p:nvPr/>
        </p:nvSpPr>
        <p:spPr>
          <a:xfrm>
            <a:off x="5572125" y="24765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6619875" y="24765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0"/>
          <p:cNvSpPr/>
          <p:nvPr/>
        </p:nvSpPr>
        <p:spPr>
          <a:xfrm>
            <a:off x="7953375" y="24765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1"/>
          <p:cNvSpPr/>
          <p:nvPr/>
        </p:nvSpPr>
        <p:spPr>
          <a:xfrm>
            <a:off x="952500" y="3613150"/>
            <a:ext cx="7762875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952500" y="3149600"/>
            <a:ext cx="487203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TARGETING</a:t>
            </a:r>
            <a:endParaRPr lang="en-US" sz="1950" dirty="0"/>
          </a:p>
        </p:txBody>
      </p:sp>
      <p:sp>
        <p:nvSpPr>
          <p:cNvPr id="16" name="Shape 13"/>
          <p:cNvSpPr/>
          <p:nvPr/>
        </p:nvSpPr>
        <p:spPr>
          <a:xfrm>
            <a:off x="5572125" y="31432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4"/>
          <p:cNvSpPr/>
          <p:nvPr/>
        </p:nvSpPr>
        <p:spPr>
          <a:xfrm>
            <a:off x="6619875" y="31432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5"/>
          <p:cNvSpPr/>
          <p:nvPr/>
        </p:nvSpPr>
        <p:spPr>
          <a:xfrm>
            <a:off x="7953375" y="31432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6"/>
          <p:cNvSpPr/>
          <p:nvPr/>
        </p:nvSpPr>
        <p:spPr>
          <a:xfrm>
            <a:off x="952500" y="4279900"/>
            <a:ext cx="7762875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952500" y="3816350"/>
            <a:ext cx="487203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PROSPECTING</a:t>
            </a:r>
            <a:endParaRPr lang="en-US" sz="1950" dirty="0"/>
          </a:p>
        </p:txBody>
      </p:sp>
      <p:sp>
        <p:nvSpPr>
          <p:cNvPr id="21" name="Shape 18"/>
          <p:cNvSpPr/>
          <p:nvPr/>
        </p:nvSpPr>
        <p:spPr>
          <a:xfrm>
            <a:off x="5572125" y="38100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19"/>
          <p:cNvSpPr/>
          <p:nvPr/>
        </p:nvSpPr>
        <p:spPr>
          <a:xfrm>
            <a:off x="6619875" y="38100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0"/>
          <p:cNvSpPr/>
          <p:nvPr/>
        </p:nvSpPr>
        <p:spPr>
          <a:xfrm>
            <a:off x="7953375" y="38100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1"/>
          <p:cNvSpPr/>
          <p:nvPr/>
        </p:nvSpPr>
        <p:spPr>
          <a:xfrm>
            <a:off x="952500" y="4946650"/>
            <a:ext cx="7762875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/>
          <p:nvPr/>
        </p:nvSpPr>
        <p:spPr>
          <a:xfrm>
            <a:off x="952500" y="4483100"/>
            <a:ext cx="487203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QUALIFICATION</a:t>
            </a:r>
            <a:endParaRPr lang="en-US" sz="1950" dirty="0"/>
          </a:p>
        </p:txBody>
      </p:sp>
      <p:sp>
        <p:nvSpPr>
          <p:cNvPr id="26" name="Shape 23"/>
          <p:cNvSpPr/>
          <p:nvPr/>
        </p:nvSpPr>
        <p:spPr>
          <a:xfrm>
            <a:off x="5572125" y="44767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4"/>
          <p:cNvSpPr/>
          <p:nvPr/>
        </p:nvSpPr>
        <p:spPr>
          <a:xfrm>
            <a:off x="6619875" y="44767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5"/>
          <p:cNvSpPr/>
          <p:nvPr/>
        </p:nvSpPr>
        <p:spPr>
          <a:xfrm>
            <a:off x="7953375" y="44767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6"/>
          <p:cNvSpPr/>
          <p:nvPr/>
        </p:nvSpPr>
        <p:spPr>
          <a:xfrm>
            <a:off x="952500" y="5613400"/>
            <a:ext cx="7762875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Text 27"/>
          <p:cNvSpPr/>
          <p:nvPr/>
        </p:nvSpPr>
        <p:spPr>
          <a:xfrm>
            <a:off x="952500" y="5149850"/>
            <a:ext cx="487203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PRESENTATION</a:t>
            </a:r>
            <a:endParaRPr lang="en-US" sz="1950" dirty="0"/>
          </a:p>
        </p:txBody>
      </p:sp>
      <p:sp>
        <p:nvSpPr>
          <p:cNvPr id="31" name="Shape 28"/>
          <p:cNvSpPr/>
          <p:nvPr/>
        </p:nvSpPr>
        <p:spPr>
          <a:xfrm>
            <a:off x="5572125" y="51435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Shape 29"/>
          <p:cNvSpPr/>
          <p:nvPr/>
        </p:nvSpPr>
        <p:spPr>
          <a:xfrm>
            <a:off x="6619875" y="51435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Shape 30"/>
          <p:cNvSpPr/>
          <p:nvPr/>
        </p:nvSpPr>
        <p:spPr>
          <a:xfrm>
            <a:off x="7953375" y="51435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Shape 31"/>
          <p:cNvSpPr/>
          <p:nvPr/>
        </p:nvSpPr>
        <p:spPr>
          <a:xfrm>
            <a:off x="952500" y="6280150"/>
            <a:ext cx="7762875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5" name="Text 32"/>
          <p:cNvSpPr/>
          <p:nvPr/>
        </p:nvSpPr>
        <p:spPr>
          <a:xfrm>
            <a:off x="952500" y="5816600"/>
            <a:ext cx="487203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FOLLOW-UP</a:t>
            </a:r>
            <a:endParaRPr lang="en-US" sz="1950" dirty="0"/>
          </a:p>
        </p:txBody>
      </p:sp>
      <p:sp>
        <p:nvSpPr>
          <p:cNvPr id="36" name="Shape 33"/>
          <p:cNvSpPr/>
          <p:nvPr/>
        </p:nvSpPr>
        <p:spPr>
          <a:xfrm>
            <a:off x="5572125" y="58102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Shape 34"/>
          <p:cNvSpPr/>
          <p:nvPr/>
        </p:nvSpPr>
        <p:spPr>
          <a:xfrm>
            <a:off x="6619875" y="58102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Shape 35"/>
          <p:cNvSpPr/>
          <p:nvPr/>
        </p:nvSpPr>
        <p:spPr>
          <a:xfrm>
            <a:off x="7953375" y="58102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9" name="Shape 36"/>
          <p:cNvSpPr/>
          <p:nvPr/>
        </p:nvSpPr>
        <p:spPr>
          <a:xfrm>
            <a:off x="952500" y="6946900"/>
            <a:ext cx="7762875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0" name="Text 37"/>
          <p:cNvSpPr/>
          <p:nvPr/>
        </p:nvSpPr>
        <p:spPr>
          <a:xfrm>
            <a:off x="952500" y="6483350"/>
            <a:ext cx="487203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CONVERSION</a:t>
            </a:r>
            <a:endParaRPr lang="en-US" sz="1950" dirty="0"/>
          </a:p>
        </p:txBody>
      </p:sp>
      <p:sp>
        <p:nvSpPr>
          <p:cNvPr id="41" name="Shape 38"/>
          <p:cNvSpPr/>
          <p:nvPr/>
        </p:nvSpPr>
        <p:spPr>
          <a:xfrm>
            <a:off x="5572125" y="64770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2" name="Shape 39"/>
          <p:cNvSpPr/>
          <p:nvPr/>
        </p:nvSpPr>
        <p:spPr>
          <a:xfrm>
            <a:off x="6619875" y="64770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3" name="Shape 40"/>
          <p:cNvSpPr/>
          <p:nvPr/>
        </p:nvSpPr>
        <p:spPr>
          <a:xfrm>
            <a:off x="7953375" y="647700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Shape 41"/>
          <p:cNvSpPr/>
          <p:nvPr/>
        </p:nvSpPr>
        <p:spPr>
          <a:xfrm>
            <a:off x="952500" y="7613650"/>
            <a:ext cx="7762875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5" name="Text 42"/>
          <p:cNvSpPr/>
          <p:nvPr/>
        </p:nvSpPr>
        <p:spPr>
          <a:xfrm>
            <a:off x="952500" y="7150100"/>
            <a:ext cx="487203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RETENTION &amp; GROWTH</a:t>
            </a:r>
            <a:endParaRPr lang="en-US" sz="1950" dirty="0"/>
          </a:p>
        </p:txBody>
      </p:sp>
      <p:sp>
        <p:nvSpPr>
          <p:cNvPr id="46" name="Shape 43"/>
          <p:cNvSpPr/>
          <p:nvPr/>
        </p:nvSpPr>
        <p:spPr>
          <a:xfrm>
            <a:off x="5572125" y="71437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7" name="Shape 44"/>
          <p:cNvSpPr/>
          <p:nvPr/>
        </p:nvSpPr>
        <p:spPr>
          <a:xfrm>
            <a:off x="6619875" y="71437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8" name="Shape 45"/>
          <p:cNvSpPr/>
          <p:nvPr/>
        </p:nvSpPr>
        <p:spPr>
          <a:xfrm>
            <a:off x="7953375" y="7143750"/>
            <a:ext cx="247650" cy="247650"/>
          </a:xfrm>
          <a:prstGeom prst="rect">
            <a:avLst/>
          </a:prstGeom>
          <a:ln w="19050">
            <a:solidFill>
              <a:srgbClr val="A3B3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9" name="Text 46"/>
          <p:cNvSpPr/>
          <p:nvPr/>
        </p:nvSpPr>
        <p:spPr>
          <a:xfrm>
            <a:off x="9572625" y="1790700"/>
            <a:ext cx="7995761" cy="11078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286"/>
              </a:lnSpc>
              <a:buNone/>
            </a:pPr>
            <a:r>
              <a:rPr lang="en-US" sz="39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WHERE IS REVENUE LEAKING FROM YOUR SALES ENGINE?</a:t>
            </a:r>
            <a:endParaRPr lang="en-US" sz="3900" dirty="0"/>
          </a:p>
        </p:txBody>
      </p:sp>
      <p:sp>
        <p:nvSpPr>
          <p:cNvPr id="50" name="Text 47"/>
          <p:cNvSpPr/>
          <p:nvPr/>
        </p:nvSpPr>
        <p:spPr>
          <a:xfrm>
            <a:off x="9572625" y="3279577"/>
            <a:ext cx="8539163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7241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Where are you losing the greatest number of opportunities?</a:t>
            </a:r>
            <a:endParaRPr lang="en-US" sz="1800" dirty="0"/>
          </a:p>
        </p:txBody>
      </p:sp>
      <p:sp>
        <p:nvSpPr>
          <p:cNvPr id="51" name="Shape 48"/>
          <p:cNvSpPr/>
          <p:nvPr/>
        </p:nvSpPr>
        <p:spPr>
          <a:xfrm>
            <a:off x="9572625" y="3781227"/>
            <a:ext cx="7762875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2" name="Text 49"/>
          <p:cNvSpPr/>
          <p:nvPr/>
        </p:nvSpPr>
        <p:spPr>
          <a:xfrm>
            <a:off x="9572625" y="4092377"/>
            <a:ext cx="7995761" cy="546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7241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is the ONE sales capability your team needs to strengthen immediately?</a:t>
            </a:r>
            <a:endParaRPr lang="en-US" sz="1800" dirty="0"/>
          </a:p>
        </p:txBody>
      </p:sp>
      <p:sp>
        <p:nvSpPr>
          <p:cNvPr id="53" name="Shape 50"/>
          <p:cNvSpPr/>
          <p:nvPr/>
        </p:nvSpPr>
        <p:spPr>
          <a:xfrm>
            <a:off x="9572625" y="4848027"/>
            <a:ext cx="7762875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4" name="Text 51"/>
          <p:cNvSpPr/>
          <p:nvPr/>
        </p:nvSpPr>
        <p:spPr>
          <a:xfrm>
            <a:off x="9572625" y="5159177"/>
            <a:ext cx="8539163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7241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could this gap be costing your business?</a:t>
            </a:r>
            <a:endParaRPr lang="en-US" sz="1800" dirty="0"/>
          </a:p>
        </p:txBody>
      </p:sp>
      <p:sp>
        <p:nvSpPr>
          <p:cNvPr id="55" name="Shape 52"/>
          <p:cNvSpPr/>
          <p:nvPr/>
        </p:nvSpPr>
        <p:spPr>
          <a:xfrm>
            <a:off x="9572625" y="5660827"/>
            <a:ext cx="7762875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6" name="Shape 53"/>
          <p:cNvSpPr/>
          <p:nvPr/>
        </p:nvSpPr>
        <p:spPr>
          <a:xfrm>
            <a:off x="9572625" y="6946305"/>
            <a:ext cx="7762875" cy="2362795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7" name="Text 54"/>
          <p:cNvSpPr/>
          <p:nvPr/>
        </p:nvSpPr>
        <p:spPr>
          <a:xfrm>
            <a:off x="9991725" y="7365405"/>
            <a:ext cx="7157561" cy="15626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72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highlight>
                  <a:srgbClr val="1E332B"/>
                </a:highlight>
                <a:latin typeface="Archivo" pitchFamily="34" charset="0"/>
                <a:ea typeface="Archivo" pitchFamily="34" charset="-122"/>
                <a:cs typeface="Archivo" pitchFamily="34" charset="-120"/>
              </a:rPr>
              <a:t>YOU CANNOT FIX A SALES PROBLEM </a:t>
            </a:r>
            <a:r>
              <a:rPr lang="en-US" sz="3450" b="1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YOU HAVE NOT DIAGNOSED.</a:t>
            </a:r>
            <a:endParaRPr lang="en-US" sz="3450" dirty="0"/>
          </a:p>
        </p:txBody>
      </p:sp>
      <p:sp>
        <p:nvSpPr>
          <p:cNvPr id="58" name="Shape 55"/>
          <p:cNvSpPr/>
          <p:nvPr/>
        </p:nvSpPr>
        <p:spPr>
          <a:xfrm>
            <a:off x="952500" y="9309100"/>
            <a:ext cx="16383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9" name="Text 56"/>
          <p:cNvSpPr/>
          <p:nvPr/>
        </p:nvSpPr>
        <p:spPr>
          <a:xfrm>
            <a:off x="952500" y="9544050"/>
            <a:ext cx="607062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AFRICA'S THOUGHT LEADERS</a:t>
            </a:r>
            <a:endParaRPr lang="en-US" sz="1275" dirty="0"/>
          </a:p>
        </p:txBody>
      </p:sp>
      <p:sp>
        <p:nvSpPr>
          <p:cNvPr id="60" name="Text 57"/>
          <p:cNvSpPr/>
          <p:nvPr/>
        </p:nvSpPr>
        <p:spPr>
          <a:xfrm>
            <a:off x="9937155" y="9544050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61" name="Text 58"/>
          <p:cNvSpPr/>
          <p:nvPr/>
        </p:nvSpPr>
        <p:spPr>
          <a:xfrm>
            <a:off x="17103726" y="9544050"/>
            <a:ext cx="307975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10</a:t>
            </a:r>
            <a:endParaRPr lang="en-US" sz="12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762000"/>
            <a:ext cx="992088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445233" y="908050"/>
            <a:ext cx="4279295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FROM INSIGHT TO EXECUTION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952500" y="1752600"/>
            <a:ext cx="18021300" cy="643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347"/>
              </a:lnSpc>
              <a:buNone/>
            </a:pPr>
            <a:r>
              <a:rPr lang="en-US" sz="45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COULD CHANGE IN JUST 90 DAYS?</a:t>
            </a:r>
            <a:endParaRPr lang="en-US" sz="4500" dirty="0"/>
          </a:p>
        </p:txBody>
      </p:sp>
      <p:sp>
        <p:nvSpPr>
          <p:cNvPr id="5" name="Shape 2"/>
          <p:cNvSpPr/>
          <p:nvPr/>
        </p:nvSpPr>
        <p:spPr>
          <a:xfrm>
            <a:off x="952500" y="2777430"/>
            <a:ext cx="5283200" cy="38100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952500" y="3082230"/>
            <a:ext cx="581152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70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FIRST 30 DAYS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952500" y="3380681"/>
            <a:ext cx="581152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b="1" kern="0" spc="198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FOCUS</a:t>
            </a:r>
            <a:endParaRPr lang="en-US" sz="3300" dirty="0"/>
          </a:p>
        </p:txBody>
      </p:sp>
      <p:sp>
        <p:nvSpPr>
          <p:cNvPr id="8" name="Text 5"/>
          <p:cNvSpPr/>
          <p:nvPr/>
        </p:nvSpPr>
        <p:spPr>
          <a:xfrm>
            <a:off x="1040130" y="4085531"/>
            <a:ext cx="5271770" cy="15009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Clarify priority customer segments</a:t>
            </a:r>
            <a:endParaRPr lang="en-US" sz="1800" dirty="0"/>
          </a:p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Identify high-value opportunities</a:t>
            </a:r>
            <a:endParaRPr lang="en-US" sz="1800" dirty="0"/>
          </a:p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Review sales activity and pipeline</a:t>
            </a:r>
            <a:endParaRPr lang="en-US" sz="1800" dirty="0"/>
          </a:p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Clarify value propositions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52500" y="6406654"/>
            <a:ext cx="581152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PRIORITY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952500" y="6825754"/>
            <a:ext cx="5283200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Shape 8"/>
          <p:cNvSpPr/>
          <p:nvPr/>
        </p:nvSpPr>
        <p:spPr>
          <a:xfrm>
            <a:off x="6502400" y="2777430"/>
            <a:ext cx="5283200" cy="38100"/>
          </a:xfrm>
          <a:prstGeom prst="rect">
            <a:avLst/>
          </a:prstGeom>
          <a:solidFill>
            <a:srgbClr val="2F634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6502400" y="3082230"/>
            <a:ext cx="581152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70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NEXT 30 DAYS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502400" y="3380681"/>
            <a:ext cx="581152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b="1" kern="0" spc="198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BUILD</a:t>
            </a:r>
            <a:endParaRPr lang="en-US" sz="3300" dirty="0"/>
          </a:p>
        </p:txBody>
      </p:sp>
      <p:sp>
        <p:nvSpPr>
          <p:cNvPr id="14" name="Text 11"/>
          <p:cNvSpPr/>
          <p:nvPr/>
        </p:nvSpPr>
        <p:spPr>
          <a:xfrm>
            <a:off x="6590030" y="4085531"/>
            <a:ext cx="5271770" cy="15009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Strengthen prospecting</a:t>
            </a:r>
            <a:endParaRPr lang="en-US" sz="1800" dirty="0"/>
          </a:p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Improve customer conversations</a:t>
            </a:r>
            <a:endParaRPr lang="en-US" sz="1800" dirty="0"/>
          </a:p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Build pipeline discipline</a:t>
            </a:r>
            <a:endParaRPr lang="en-US" sz="1800" dirty="0"/>
          </a:p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Strengthen follow-up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502400" y="6406654"/>
            <a:ext cx="581152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PRIORITY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6502400" y="6825754"/>
            <a:ext cx="5283200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Shape 14"/>
          <p:cNvSpPr/>
          <p:nvPr/>
        </p:nvSpPr>
        <p:spPr>
          <a:xfrm>
            <a:off x="12052300" y="2777430"/>
            <a:ext cx="5283200" cy="38100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/>
          <p:nvPr/>
        </p:nvSpPr>
        <p:spPr>
          <a:xfrm>
            <a:off x="12052300" y="3082230"/>
            <a:ext cx="581152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70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FINAL 30 DAYS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2052300" y="3380681"/>
            <a:ext cx="581152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b="1" kern="0" spc="198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CONVERT &amp; GROW</a:t>
            </a:r>
            <a:endParaRPr lang="en-US" sz="3300" dirty="0"/>
          </a:p>
        </p:txBody>
      </p:sp>
      <p:sp>
        <p:nvSpPr>
          <p:cNvPr id="20" name="Text 17"/>
          <p:cNvSpPr/>
          <p:nvPr/>
        </p:nvSpPr>
        <p:spPr>
          <a:xfrm>
            <a:off x="12139930" y="4085531"/>
            <a:ext cx="5271770" cy="15009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Improve conversion</a:t>
            </a:r>
            <a:endParaRPr lang="en-US" sz="1800" dirty="0"/>
          </a:p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Strengthen account development</a:t>
            </a:r>
            <a:endParaRPr lang="en-US" sz="1800" dirty="0"/>
          </a:p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Drive cross-selling and referrals</a:t>
            </a:r>
            <a:endParaRPr lang="en-US" sz="1800" dirty="0"/>
          </a:p>
          <a:p>
            <a:pPr marL="160020" indent="-160020" algn="l">
              <a:lnSpc>
                <a:spcPct val="144000"/>
              </a:lnSpc>
              <a:buSzPct val="100000"/>
              <a:buChar char="•"/>
              <a:tabLst>
                <a:tab pos="160020" algn="l"/>
              </a:tabLst>
            </a:pPr>
            <a:r>
              <a:rPr lang="en-US" sz="180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Review performance and accountability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12052300" y="6406654"/>
            <a:ext cx="581152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PRIORITY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12052300" y="6825754"/>
            <a:ext cx="5283200" cy="9525"/>
          </a:xfrm>
          <a:prstGeom prst="rect">
            <a:avLst/>
          </a:prstGeom>
          <a:solidFill>
            <a:srgbClr val="C6D1C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Shape 20"/>
          <p:cNvSpPr/>
          <p:nvPr/>
        </p:nvSpPr>
        <p:spPr>
          <a:xfrm>
            <a:off x="952500" y="7251204"/>
            <a:ext cx="16383000" cy="812800"/>
          </a:xfrm>
          <a:prstGeom prst="rect">
            <a:avLst/>
          </a:prstGeom>
          <a:solidFill>
            <a:srgbClr val="EDF2E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1"/>
          <p:cNvSpPr/>
          <p:nvPr/>
        </p:nvSpPr>
        <p:spPr>
          <a:xfrm>
            <a:off x="1333500" y="7524254"/>
            <a:ext cx="106759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FOCUS</a:t>
            </a:r>
            <a:endParaRPr lang="en-US" sz="1950" dirty="0"/>
          </a:p>
        </p:txBody>
      </p:sp>
      <p:sp>
        <p:nvSpPr>
          <p:cNvPr id="25" name="Text 22"/>
          <p:cNvSpPr/>
          <p:nvPr/>
        </p:nvSpPr>
        <p:spPr>
          <a:xfrm>
            <a:off x="3120728" y="7517904"/>
            <a:ext cx="348655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→</a:t>
            </a:r>
            <a:endParaRPr lang="en-US" sz="1950" dirty="0"/>
          </a:p>
        </p:txBody>
      </p:sp>
      <p:sp>
        <p:nvSpPr>
          <p:cNvPr id="26" name="Text 23"/>
          <p:cNvSpPr/>
          <p:nvPr/>
        </p:nvSpPr>
        <p:spPr>
          <a:xfrm>
            <a:off x="4188916" y="7524254"/>
            <a:ext cx="235558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PRODUCTIVITY</a:t>
            </a:r>
            <a:endParaRPr lang="en-US" sz="1950" dirty="0"/>
          </a:p>
        </p:txBody>
      </p:sp>
      <p:sp>
        <p:nvSpPr>
          <p:cNvPr id="27" name="Text 24"/>
          <p:cNvSpPr/>
          <p:nvPr/>
        </p:nvSpPr>
        <p:spPr>
          <a:xfrm>
            <a:off x="7126188" y="7517904"/>
            <a:ext cx="348655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→</a:t>
            </a:r>
            <a:endParaRPr lang="en-US" sz="1950" dirty="0"/>
          </a:p>
        </p:txBody>
      </p:sp>
      <p:sp>
        <p:nvSpPr>
          <p:cNvPr id="28" name="Text 25"/>
          <p:cNvSpPr/>
          <p:nvPr/>
        </p:nvSpPr>
        <p:spPr>
          <a:xfrm>
            <a:off x="8194378" y="7524254"/>
            <a:ext cx="190723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RELEVANCE</a:t>
            </a:r>
            <a:endParaRPr lang="en-US" sz="1950" dirty="0"/>
          </a:p>
        </p:txBody>
      </p:sp>
      <p:sp>
        <p:nvSpPr>
          <p:cNvPr id="29" name="Text 26"/>
          <p:cNvSpPr/>
          <p:nvPr/>
        </p:nvSpPr>
        <p:spPr>
          <a:xfrm>
            <a:off x="10724059" y="7517904"/>
            <a:ext cx="348655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→</a:t>
            </a:r>
            <a:endParaRPr lang="en-US" sz="1950" dirty="0"/>
          </a:p>
        </p:txBody>
      </p:sp>
      <p:sp>
        <p:nvSpPr>
          <p:cNvPr id="30" name="Text 27"/>
          <p:cNvSpPr/>
          <p:nvPr/>
        </p:nvSpPr>
        <p:spPr>
          <a:xfrm>
            <a:off x="11792248" y="7524254"/>
            <a:ext cx="211339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CONVERSION</a:t>
            </a:r>
            <a:endParaRPr lang="en-US" sz="1950" dirty="0"/>
          </a:p>
        </p:txBody>
      </p:sp>
      <p:sp>
        <p:nvSpPr>
          <p:cNvPr id="31" name="Text 28"/>
          <p:cNvSpPr/>
          <p:nvPr/>
        </p:nvSpPr>
        <p:spPr>
          <a:xfrm>
            <a:off x="14509354" y="7517904"/>
            <a:ext cx="348655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C2A05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→</a:t>
            </a:r>
            <a:endParaRPr lang="en-US" sz="1950" dirty="0"/>
          </a:p>
        </p:txBody>
      </p:sp>
      <p:sp>
        <p:nvSpPr>
          <p:cNvPr id="32" name="Text 29"/>
          <p:cNvSpPr/>
          <p:nvPr/>
        </p:nvSpPr>
        <p:spPr>
          <a:xfrm>
            <a:off x="15577542" y="7524254"/>
            <a:ext cx="151465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REVENUE</a:t>
            </a:r>
            <a:endParaRPr lang="en-US" sz="1950" dirty="0"/>
          </a:p>
        </p:txBody>
      </p:sp>
      <p:sp>
        <p:nvSpPr>
          <p:cNvPr id="33" name="Shape 30"/>
          <p:cNvSpPr/>
          <p:nvPr/>
        </p:nvSpPr>
        <p:spPr>
          <a:xfrm>
            <a:off x="952500" y="8483104"/>
            <a:ext cx="16383000" cy="19050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4" name="Text 31"/>
          <p:cNvSpPr/>
          <p:nvPr/>
        </p:nvSpPr>
        <p:spPr>
          <a:xfrm>
            <a:off x="952500" y="8787904"/>
            <a:ext cx="16874490" cy="5592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231"/>
              </a:lnSpc>
              <a:buNone/>
            </a:pPr>
            <a:r>
              <a:rPr lang="en-US" sz="36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STOP SELLING HARDER. START SELLING SMARTER.</a:t>
            </a:r>
            <a:endParaRPr lang="en-US" sz="3600" dirty="0"/>
          </a:p>
        </p:txBody>
      </p:sp>
      <p:sp>
        <p:nvSpPr>
          <p:cNvPr id="35" name="Shape 32"/>
          <p:cNvSpPr/>
          <p:nvPr/>
        </p:nvSpPr>
        <p:spPr>
          <a:xfrm>
            <a:off x="952500" y="9309100"/>
            <a:ext cx="16383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6" name="Text 33"/>
          <p:cNvSpPr/>
          <p:nvPr/>
        </p:nvSpPr>
        <p:spPr>
          <a:xfrm>
            <a:off x="952500" y="9544050"/>
            <a:ext cx="607062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AFRICA'S THOUGHT LEADERS</a:t>
            </a:r>
            <a:endParaRPr lang="en-US" sz="1275" dirty="0"/>
          </a:p>
        </p:txBody>
      </p:sp>
      <p:sp>
        <p:nvSpPr>
          <p:cNvPr id="37" name="Text 34"/>
          <p:cNvSpPr/>
          <p:nvPr/>
        </p:nvSpPr>
        <p:spPr>
          <a:xfrm>
            <a:off x="9937056" y="9544050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38" name="Text 35"/>
          <p:cNvSpPr/>
          <p:nvPr/>
        </p:nvSpPr>
        <p:spPr>
          <a:xfrm>
            <a:off x="17103527" y="9544050"/>
            <a:ext cx="308173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11</a:t>
            </a:r>
            <a:endParaRPr lang="en-US" sz="12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762000"/>
            <a:ext cx="992088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965484" y="908050"/>
            <a:ext cx="5907018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3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FROM DIAGNOSIS TO SALES EXCELLENCE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952500" y="2107803"/>
            <a:ext cx="7995761" cy="11687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783"/>
              </a:lnSpc>
              <a:buNone/>
            </a:pPr>
            <a:r>
              <a:rPr lang="en-US" sz="42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YOUR SALES SCORE IS ONLY THE BEGINNING.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9572625" y="1752600"/>
            <a:ext cx="7995761" cy="152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9286"/>
              </a:lnSpc>
              <a:buNone/>
            </a:pPr>
            <a:r>
              <a:rPr lang="en-US" sz="19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Knowing </a:t>
            </a:r>
            <a:r>
              <a:rPr lang="en-US" sz="195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where </a:t>
            </a:r>
            <a:r>
              <a:rPr lang="en-US" sz="19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gaps are is different from knowing </a:t>
            </a:r>
            <a:r>
              <a:rPr lang="en-US" sz="195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how </a:t>
            </a:r>
            <a:r>
              <a:rPr lang="en-US" sz="19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 close them. AFRILEAD works with organisations, entrepreneurs and individuals to turn sales gaps into stronger capability, disciplined execution and sustainable business growth.</a:t>
            </a:r>
            <a:endParaRPr lang="en-US" sz="1950" dirty="0"/>
          </a:p>
        </p:txBody>
      </p:sp>
      <p:sp>
        <p:nvSpPr>
          <p:cNvPr id="6" name="Shape 3"/>
          <p:cNvSpPr/>
          <p:nvPr/>
        </p:nvSpPr>
        <p:spPr>
          <a:xfrm>
            <a:off x="952500" y="3619500"/>
            <a:ext cx="5283200" cy="25400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952500" y="3873500"/>
            <a:ext cx="581152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180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FOR ORGANISATIONS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034415" y="4298950"/>
            <a:ext cx="5277485" cy="16618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Performance Diagnostic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Excellence Training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High-Performing Sales Teams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Leadership &amp; Coaching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Strategy &amp; Execution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6502400" y="3619500"/>
            <a:ext cx="5283200" cy="25400"/>
          </a:xfrm>
          <a:prstGeom prst="rect">
            <a:avLst/>
          </a:prstGeom>
          <a:solidFill>
            <a:srgbClr val="2F634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6502400" y="3873500"/>
            <a:ext cx="581152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18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FOR ENTREPRENEURS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584315" y="4298950"/>
            <a:ext cx="5277485" cy="16618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Customer Segmentation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Strategy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Prospecting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Pipeline Development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Conversion &amp; Business Growth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12052300" y="3619500"/>
            <a:ext cx="5283200" cy="25400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12052300" y="3873500"/>
            <a:ext cx="581152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180" dirty="0">
                <a:solidFill>
                  <a:srgbClr val="8A6E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FOR INDIVIDUALS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2134215" y="4298950"/>
            <a:ext cx="5277485" cy="16618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Sales Skills Development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Personal Positioning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Prospecting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Value Selling</a:t>
            </a:r>
            <a:endParaRPr lang="en-US" sz="1650" dirty="0"/>
          </a:p>
          <a:p>
            <a:pPr marL="146685" indent="-146685" algn="l">
              <a:lnSpc>
                <a:spcPct val="142083"/>
              </a:lnSpc>
              <a:buSzPct val="100000"/>
              <a:buChar char="•"/>
              <a:tabLst>
                <a:tab pos="146685" algn="l"/>
              </a:tabLst>
            </a:pPr>
            <a:r>
              <a:rPr lang="en-US" sz="1650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Customer Relationship Management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952500" y="6303665"/>
            <a:ext cx="8058150" cy="3135511"/>
          </a:xfrm>
          <a:prstGeom prst="rect">
            <a:avLst/>
          </a:prstGeom>
          <a:solidFill>
            <a:srgbClr val="1E33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1409700" y="6722765"/>
            <a:ext cx="5579047" cy="13638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455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READY TO STRENGTHEN YOUR SALES PERFORMANCE?</a:t>
            </a:r>
            <a:endParaRPr lang="en-US" sz="3000" dirty="0"/>
          </a:p>
        </p:txBody>
      </p:sp>
      <p:sp>
        <p:nvSpPr>
          <p:cNvPr id="17" name="Shape 14"/>
          <p:cNvSpPr/>
          <p:nvPr/>
        </p:nvSpPr>
        <p:spPr>
          <a:xfrm>
            <a:off x="1409700" y="8296176"/>
            <a:ext cx="5416550" cy="723900"/>
          </a:xfrm>
          <a:prstGeom prst="rect">
            <a:avLst/>
          </a:prstGeom>
          <a:ln w="6350">
            <a:solidFill>
              <a:srgbClr val="C2A0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/>
          <p:nvPr/>
        </p:nvSpPr>
        <p:spPr>
          <a:xfrm>
            <a:off x="1663700" y="8454926"/>
            <a:ext cx="5071047" cy="444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10" dirty="0">
                <a:solidFill>
                  <a:srgbClr val="E4CE9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BOOK A SALES PERFORMANCE DIAGNOSTIC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7207250" y="7061796"/>
            <a:ext cx="1346200" cy="1346200"/>
          </a:xfrm>
          <a:prstGeom prst="rect">
            <a:avLst/>
          </a:prstGeom>
          <a:ln w="6350">
            <a:solidFill>
              <a:srgbClr val="FFFF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7605316" y="7555508"/>
            <a:ext cx="62616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2500"/>
              </a:lnSpc>
              <a:buNone/>
            </a:pPr>
            <a:r>
              <a:rPr lang="en-US" sz="1125" dirty="0">
                <a:solidFill>
                  <a:srgbClr val="93A79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QR CODE</a:t>
            </a:r>
            <a:endParaRPr lang="en-US" sz="1125" dirty="0"/>
          </a:p>
        </p:txBody>
      </p:sp>
      <p:sp>
        <p:nvSpPr>
          <p:cNvPr id="21" name="Text 18"/>
          <p:cNvSpPr/>
          <p:nvPr/>
        </p:nvSpPr>
        <p:spPr>
          <a:xfrm>
            <a:off x="7448252" y="7741246"/>
            <a:ext cx="94029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12500"/>
              </a:lnSpc>
              <a:buNone/>
            </a:pPr>
            <a:r>
              <a:rPr lang="en-US" sz="1125" dirty="0">
                <a:solidFill>
                  <a:srgbClr val="93A79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PLACEHOLDER</a:t>
            </a:r>
            <a:endParaRPr lang="en-US" sz="1125" dirty="0"/>
          </a:p>
        </p:txBody>
      </p:sp>
      <p:sp>
        <p:nvSpPr>
          <p:cNvPr id="22" name="Text 19"/>
          <p:cNvSpPr/>
          <p:nvPr/>
        </p:nvSpPr>
        <p:spPr>
          <a:xfrm>
            <a:off x="7139940" y="8522296"/>
            <a:ext cx="1480820" cy="196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125" b="1" kern="0" spc="113" dirty="0">
                <a:solidFill>
                  <a:srgbClr val="CBD8D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SCAN TO BOOK</a:t>
            </a:r>
            <a:endParaRPr lang="en-US" sz="1125" dirty="0"/>
          </a:p>
        </p:txBody>
      </p:sp>
      <p:sp>
        <p:nvSpPr>
          <p:cNvPr id="23" name="Shape 20"/>
          <p:cNvSpPr/>
          <p:nvPr/>
        </p:nvSpPr>
        <p:spPr>
          <a:xfrm>
            <a:off x="9277350" y="6303665"/>
            <a:ext cx="805815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1"/>
          <p:cNvSpPr/>
          <p:nvPr/>
        </p:nvSpPr>
        <p:spPr>
          <a:xfrm>
            <a:off x="9277350" y="6939260"/>
            <a:ext cx="437413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27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CONTACT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9277350" y="7263110"/>
            <a:ext cx="4374138" cy="349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Racheal Musiima Senyondo</a:t>
            </a:r>
            <a:endParaRPr lang="en-US" sz="2250" dirty="0"/>
          </a:p>
        </p:txBody>
      </p:sp>
      <p:sp>
        <p:nvSpPr>
          <p:cNvPr id="26" name="Text 23"/>
          <p:cNvSpPr/>
          <p:nvPr/>
        </p:nvSpPr>
        <p:spPr>
          <a:xfrm>
            <a:off x="9277350" y="7650460"/>
            <a:ext cx="4095784" cy="11981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575" dirty="0">
                <a:solidFill>
                  <a:srgbClr val="3E4B4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Chartered Marketer | FCIM | FISP | MBA Certified Financial Literacy Trainer Sales Strategy | High-Performing Teams | Business Growth</a:t>
            </a:r>
            <a:endParaRPr lang="en-US" sz="1575" dirty="0"/>
          </a:p>
        </p:txBody>
      </p:sp>
      <p:sp>
        <p:nvSpPr>
          <p:cNvPr id="27" name="Text 24"/>
          <p:cNvSpPr/>
          <p:nvPr/>
        </p:nvSpPr>
        <p:spPr>
          <a:xfrm>
            <a:off x="9277350" y="8981976"/>
            <a:ext cx="4095784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2F634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Racheal.senyondo@gmail.com · +256 785 646 142</a:t>
            </a:r>
            <a:endParaRPr lang="en-US" sz="1650" dirty="0"/>
          </a:p>
        </p:txBody>
      </p:sp>
      <p:sp>
        <p:nvSpPr>
          <p:cNvPr id="28" name="Text 25"/>
          <p:cNvSpPr/>
          <p:nvPr/>
        </p:nvSpPr>
        <p:spPr>
          <a:xfrm>
            <a:off x="13264774" y="8670826"/>
            <a:ext cx="4070727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800" b="1" kern="0" spc="360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13264774" y="9001026"/>
            <a:ext cx="4070727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350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Empowering Africa's Thought Leaders</a:t>
            </a:r>
            <a:endParaRPr lang="en-US" sz="1350" dirty="0"/>
          </a:p>
        </p:txBody>
      </p:sp>
      <p:sp>
        <p:nvSpPr>
          <p:cNvPr id="30" name="Text 27"/>
          <p:cNvSpPr/>
          <p:nvPr/>
        </p:nvSpPr>
        <p:spPr>
          <a:xfrm>
            <a:off x="13264774" y="9267726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275" b="1" kern="0" spc="179" dirty="0">
                <a:solidFill>
                  <a:srgbClr val="8A6E2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31" name="Shape 28"/>
          <p:cNvSpPr/>
          <p:nvPr/>
        </p:nvSpPr>
        <p:spPr>
          <a:xfrm>
            <a:off x="952500" y="9820176"/>
            <a:ext cx="16383000" cy="19050"/>
          </a:xfrm>
          <a:prstGeom prst="rect">
            <a:avLst/>
          </a:prstGeom>
          <a:solidFill>
            <a:srgbClr val="C2A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Text 29"/>
          <p:cNvSpPr/>
          <p:nvPr/>
        </p:nvSpPr>
        <p:spPr>
          <a:xfrm>
            <a:off x="952500" y="10105926"/>
            <a:ext cx="16874490" cy="9219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455"/>
              </a:lnSpc>
              <a:buNone/>
            </a:pPr>
            <a:r>
              <a:rPr lang="en-US" sz="3000" b="1" dirty="0">
                <a:solidFill>
                  <a:srgbClr val="1E33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BUILD BETTER SALES TEAMS. BUILD STRONGER PIPELINES. BUILD SUSTAINABLE REVENUE.</a:t>
            </a:r>
            <a:endParaRPr lang="en-US" sz="3000" dirty="0"/>
          </a:p>
        </p:txBody>
      </p:sp>
      <p:sp>
        <p:nvSpPr>
          <p:cNvPr id="33" name="Shape 30"/>
          <p:cNvSpPr/>
          <p:nvPr/>
        </p:nvSpPr>
        <p:spPr>
          <a:xfrm>
            <a:off x="952500" y="10989766"/>
            <a:ext cx="16383000" cy="9525"/>
          </a:xfrm>
          <a:prstGeom prst="rect">
            <a:avLst/>
          </a:prstGeom>
          <a:solidFill>
            <a:srgbClr val="D6DFD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4" name="Text 31"/>
          <p:cNvSpPr/>
          <p:nvPr/>
        </p:nvSpPr>
        <p:spPr>
          <a:xfrm>
            <a:off x="952500" y="11224717"/>
            <a:ext cx="607062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AFRICA'S THOUGHT LEADERS</a:t>
            </a:r>
            <a:endParaRPr lang="en-US" sz="1275" dirty="0"/>
          </a:p>
        </p:txBody>
      </p:sp>
      <p:sp>
        <p:nvSpPr>
          <p:cNvPr id="35" name="Text 32"/>
          <p:cNvSpPr/>
          <p:nvPr/>
        </p:nvSpPr>
        <p:spPr>
          <a:xfrm>
            <a:off x="9937056" y="11224717"/>
            <a:ext cx="4070727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275" dirty="0"/>
          </a:p>
        </p:txBody>
      </p:sp>
      <p:sp>
        <p:nvSpPr>
          <p:cNvPr id="36" name="Text 33"/>
          <p:cNvSpPr/>
          <p:nvPr/>
        </p:nvSpPr>
        <p:spPr>
          <a:xfrm>
            <a:off x="17103527" y="11224717"/>
            <a:ext cx="308173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75" b="1" kern="0" spc="179" dirty="0">
                <a:solidFill>
                  <a:srgbClr val="6B7A7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12</a:t>
            </a:r>
            <a:endParaRPr lang="en-US" sz="12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1375</Words>
  <Application>Microsoft Office PowerPoint</Application>
  <PresentationFormat>Custom</PresentationFormat>
  <Paragraphs>354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Archivo</vt:lpstr>
      <vt:lpstr>Arial</vt:lpstr>
      <vt:lpstr>Courier New</vt:lpstr>
      <vt:lpstr>Source Serif 4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RACHEAL MUSIIMA SENYONDO</cp:lastModifiedBy>
  <cp:revision>1</cp:revision>
  <dcterms:created xsi:type="dcterms:W3CDTF">2026-09-17T01:38:30Z</dcterms:created>
  <dcterms:modified xsi:type="dcterms:W3CDTF">2026-09-17T01:39:16Z</dcterms:modified>
</cp:coreProperties>
</file>