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0" d="100"/>
          <a:sy n="50" d="100"/>
        </p:scale>
        <p:origin x="30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8278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Welcome. Mind Your Money is AfriLead's financial wellness check-up: a practical way to see where you stand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plan money around today's life. Every transition shifts income, expenses, responsibilities, risks and priorities.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Transition is certain. Readiness is a choice.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Score each of the eight dimensions honestly from 1 to 5, then total out of 40. The score is a starting point, not a judgement.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monthly snapshot makes spending visible. Money follows priorities — so priorities must be intentional.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Resilience is measured in months, not intentions. Know your essential expenses, your reserve and your buffer.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Goals need amounts, dates and a funding plan. Use the planner to expose the gap.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Protection is about the people and priorities that depend on your income.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Legacy readiness is practical: know the assets, the liabilities, the documents, and have the conversations.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phases over 90 days: know your numbers, strengthen the foundation, build for the future.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pathways — individuals, families, organisations. Book a consultation or enrol in the programme.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B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2000" y="723900"/>
            <a:ext cx="2441079" cy="133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933450"/>
            <a:ext cx="1831479" cy="9144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62000" y="2590800"/>
            <a:ext cx="8768795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468" dirty="0">
                <a:solidFill>
                  <a:srgbClr val="E8C88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PRESENTS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762000" y="3111500"/>
            <a:ext cx="8210780" cy="20710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84253"/>
              </a:lnSpc>
              <a:buNone/>
            </a:pPr>
            <a:r>
              <a:rPr lang="en-US" sz="8700" b="1" kern="0" spc="-174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MIND YOUR MONEY</a:t>
            </a:r>
            <a:endParaRPr lang="en-US" sz="8700" dirty="0"/>
          </a:p>
        </p:txBody>
      </p:sp>
      <p:sp>
        <p:nvSpPr>
          <p:cNvPr id="6" name="Text 3"/>
          <p:cNvSpPr/>
          <p:nvPr/>
        </p:nvSpPr>
        <p:spPr>
          <a:xfrm>
            <a:off x="762000" y="5411192"/>
            <a:ext cx="8768795" cy="368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kern="0" spc="384" dirty="0">
                <a:solidFill>
                  <a:srgbClr val="E8C88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FINANCIAL WELLNESS CHECK-UP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62000" y="6084293"/>
            <a:ext cx="1333500" cy="38100"/>
          </a:xfrm>
          <a:prstGeom prst="rect">
            <a:avLst/>
          </a:prstGeom>
          <a:solidFill>
            <a:srgbClr val="B4893D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762000" y="6465293"/>
            <a:ext cx="7456170" cy="1071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3450" dirty="0">
                <a:solidFill>
                  <a:srgbClr val="FFFFFF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How ready is your money for the life you are building?</a:t>
            </a:r>
            <a:endParaRPr lang="en-US" sz="3450" dirty="0"/>
          </a:p>
        </p:txBody>
      </p:sp>
      <p:sp>
        <p:nvSpPr>
          <p:cNvPr id="9" name="Shape 6"/>
          <p:cNvSpPr/>
          <p:nvPr/>
        </p:nvSpPr>
        <p:spPr>
          <a:xfrm>
            <a:off x="762000" y="7937500"/>
            <a:ext cx="1104106" cy="469900"/>
          </a:xfrm>
          <a:prstGeom prst="rect">
            <a:avLst/>
          </a:prstGeom>
          <a:ln w="6350">
            <a:solidFill>
              <a:srgbClr val="FFFFF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958850" y="8058150"/>
            <a:ext cx="786606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3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EARN</a:t>
            </a:r>
            <a:endParaRPr lang="en-US" sz="1650" dirty="0"/>
          </a:p>
        </p:txBody>
      </p:sp>
      <p:sp>
        <p:nvSpPr>
          <p:cNvPr id="11" name="Shape 8"/>
          <p:cNvSpPr/>
          <p:nvPr/>
        </p:nvSpPr>
        <p:spPr>
          <a:xfrm>
            <a:off x="1980406" y="7937500"/>
            <a:ext cx="1072852" cy="469900"/>
          </a:xfrm>
          <a:prstGeom prst="rect">
            <a:avLst/>
          </a:prstGeom>
          <a:ln w="6350">
            <a:solidFill>
              <a:srgbClr val="FFFFF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2177256" y="8058150"/>
            <a:ext cx="755352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3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PLAN</a:t>
            </a:r>
            <a:endParaRPr lang="en-US" sz="1650" dirty="0"/>
          </a:p>
        </p:txBody>
      </p:sp>
      <p:sp>
        <p:nvSpPr>
          <p:cNvPr id="13" name="Shape 10"/>
          <p:cNvSpPr/>
          <p:nvPr/>
        </p:nvSpPr>
        <p:spPr>
          <a:xfrm>
            <a:off x="3167559" y="7937500"/>
            <a:ext cx="1073547" cy="469900"/>
          </a:xfrm>
          <a:prstGeom prst="rect">
            <a:avLst/>
          </a:prstGeom>
          <a:ln w="6350">
            <a:solidFill>
              <a:srgbClr val="FFFFF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364409" y="8058150"/>
            <a:ext cx="756047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3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SAVE</a:t>
            </a:r>
            <a:endParaRPr lang="en-US" sz="1650" dirty="0"/>
          </a:p>
        </p:txBody>
      </p:sp>
      <p:sp>
        <p:nvSpPr>
          <p:cNvPr id="15" name="Shape 12"/>
          <p:cNvSpPr/>
          <p:nvPr/>
        </p:nvSpPr>
        <p:spPr>
          <a:xfrm>
            <a:off x="4355406" y="7937500"/>
            <a:ext cx="1333202" cy="469900"/>
          </a:xfrm>
          <a:prstGeom prst="rect">
            <a:avLst/>
          </a:prstGeom>
          <a:ln w="6350">
            <a:solidFill>
              <a:srgbClr val="FFFFF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3"/>
          <p:cNvSpPr/>
          <p:nvPr/>
        </p:nvSpPr>
        <p:spPr>
          <a:xfrm>
            <a:off x="4552256" y="8058150"/>
            <a:ext cx="1015702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3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INVEST</a:t>
            </a:r>
            <a:endParaRPr lang="en-US" sz="1650" dirty="0"/>
          </a:p>
        </p:txBody>
      </p:sp>
      <p:sp>
        <p:nvSpPr>
          <p:cNvPr id="17" name="Shape 14"/>
          <p:cNvSpPr/>
          <p:nvPr/>
        </p:nvSpPr>
        <p:spPr>
          <a:xfrm>
            <a:off x="5802908" y="7937500"/>
            <a:ext cx="1594445" cy="469900"/>
          </a:xfrm>
          <a:prstGeom prst="rect">
            <a:avLst/>
          </a:prstGeom>
          <a:ln w="6350">
            <a:solidFill>
              <a:srgbClr val="FFFFF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5"/>
          <p:cNvSpPr/>
          <p:nvPr/>
        </p:nvSpPr>
        <p:spPr>
          <a:xfrm>
            <a:off x="5999758" y="8058150"/>
            <a:ext cx="127694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3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PROTECT</a:t>
            </a:r>
            <a:endParaRPr lang="en-US" sz="1650" dirty="0"/>
          </a:p>
        </p:txBody>
      </p:sp>
      <p:sp>
        <p:nvSpPr>
          <p:cNvPr id="19" name="Shape 16"/>
          <p:cNvSpPr/>
          <p:nvPr/>
        </p:nvSpPr>
        <p:spPr>
          <a:xfrm>
            <a:off x="762000" y="8521700"/>
            <a:ext cx="1768773" cy="469900"/>
          </a:xfrm>
          <a:prstGeom prst="rect">
            <a:avLst/>
          </a:prstGeom>
          <a:ln w="6350">
            <a:solidFill>
              <a:srgbClr val="FFFFF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7"/>
          <p:cNvSpPr/>
          <p:nvPr/>
        </p:nvSpPr>
        <p:spPr>
          <a:xfrm>
            <a:off x="958850" y="8642350"/>
            <a:ext cx="1451273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3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TRANSFER</a:t>
            </a:r>
            <a:endParaRPr lang="en-US" sz="1650" dirty="0"/>
          </a:p>
        </p:txBody>
      </p:sp>
      <p:sp>
        <p:nvSpPr>
          <p:cNvPr id="21" name="Text 18"/>
          <p:cNvSpPr/>
          <p:nvPr/>
        </p:nvSpPr>
        <p:spPr>
          <a:xfrm>
            <a:off x="762000" y="9334500"/>
            <a:ext cx="876879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330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FREE FINANCIAL WELLNESS RESOURCE</a:t>
            </a:r>
            <a:endParaRPr lang="en-US" sz="1650" dirty="0"/>
          </a:p>
        </p:txBody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4"/>
          <a:srcRect l="16977" r="15671"/>
          <a:stretch/>
        </p:blipFill>
        <p:spPr>
          <a:xfrm>
            <a:off x="9495631" y="0"/>
            <a:ext cx="8792369" cy="10287000"/>
          </a:xfrm>
          <a:prstGeom prst="rect">
            <a:avLst/>
          </a:prstGeom>
        </p:spPr>
      </p:pic>
      <p:sp>
        <p:nvSpPr>
          <p:cNvPr id="23" name="Shape 19"/>
          <p:cNvSpPr/>
          <p:nvPr/>
        </p:nvSpPr>
        <p:spPr>
          <a:xfrm>
            <a:off x="9495631" y="0"/>
            <a:ext cx="8792369" cy="10287000"/>
          </a:xfrm>
          <a:prstGeom prst="rect">
            <a:avLst/>
          </a:prstGeom>
          <a:gradFill rotWithShape="1">
            <a:gsLst>
              <a:gs pos="0">
                <a:srgbClr val="1E3B33">
                  <a:alpha val="75000"/>
                </a:srgbClr>
              </a:gs>
              <a:gs pos="34000">
                <a:srgbClr val="1E3B33">
                  <a:alpha val="0"/>
                </a:srgbClr>
              </a:gs>
              <a:gs pos="100000">
                <a:srgbClr val="12241F">
                  <a:alpha val="72000"/>
                </a:srgbClr>
              </a:gs>
            </a:gsLst>
            <a:lin ang="0" scaled="0"/>
          </a:gra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Shape 20"/>
          <p:cNvSpPr/>
          <p:nvPr/>
        </p:nvSpPr>
        <p:spPr>
          <a:xfrm>
            <a:off x="9495631" y="7332464"/>
            <a:ext cx="8792369" cy="2954536"/>
          </a:xfrm>
          <a:prstGeom prst="rect">
            <a:avLst/>
          </a:prstGeom>
          <a:gradFill rotWithShape="1">
            <a:gsLst>
              <a:gs pos="0">
                <a:srgbClr val="12241F">
                  <a:alpha val="0"/>
                </a:srgbClr>
              </a:gs>
              <a:gs pos="46000">
                <a:srgbClr val="12241F">
                  <a:alpha val="92000"/>
                </a:srgbClr>
              </a:gs>
            </a:gsLst>
            <a:lin ang="5400000" scaled="0"/>
          </a:gradFill>
          <a:ln/>
        </p:spPr>
        <p:txBody>
          <a:bodyPr/>
          <a:lstStyle/>
          <a:p>
            <a:endParaRPr lang="en-GB"/>
          </a:p>
        </p:txBody>
      </p:sp>
      <p:sp>
        <p:nvSpPr>
          <p:cNvPr id="25" name="Text 21"/>
          <p:cNvSpPr/>
          <p:nvPr/>
        </p:nvSpPr>
        <p:spPr>
          <a:xfrm>
            <a:off x="10181432" y="7865864"/>
            <a:ext cx="8162846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kern="0" spc="360" dirty="0">
                <a:solidFill>
                  <a:srgbClr val="8DA09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PRESENTED BY</a:t>
            </a:r>
            <a:endParaRPr lang="en-US" sz="1500" dirty="0"/>
          </a:p>
        </p:txBody>
      </p:sp>
      <p:sp>
        <p:nvSpPr>
          <p:cNvPr id="26" name="Text 22"/>
          <p:cNvSpPr/>
          <p:nvPr/>
        </p:nvSpPr>
        <p:spPr>
          <a:xfrm>
            <a:off x="10181432" y="8183364"/>
            <a:ext cx="8162846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Racheal Musiima Senyondo</a:t>
            </a:r>
            <a:endParaRPr lang="en-US" sz="2850" dirty="0"/>
          </a:p>
        </p:txBody>
      </p:sp>
      <p:sp>
        <p:nvSpPr>
          <p:cNvPr id="27" name="Text 23"/>
          <p:cNvSpPr/>
          <p:nvPr/>
        </p:nvSpPr>
        <p:spPr>
          <a:xfrm>
            <a:off x="10181432" y="8672314"/>
            <a:ext cx="7643392" cy="68758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2083"/>
              </a:lnSpc>
              <a:buNone/>
            </a:pPr>
            <a:r>
              <a:rPr lang="en-US" sz="1650" dirty="0">
                <a:solidFill>
                  <a:srgbClr val="C2CFC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Chartered Marketer | FCIM | FISP | MBA Certified Financial Literacy Trainer · Chief Executive Officer | AfriLead</a:t>
            </a:r>
            <a:endParaRPr lang="en-US" sz="1650" dirty="0"/>
          </a:p>
        </p:txBody>
      </p:sp>
      <p:sp>
        <p:nvSpPr>
          <p:cNvPr id="28" name="Text 24"/>
          <p:cNvSpPr/>
          <p:nvPr/>
        </p:nvSpPr>
        <p:spPr>
          <a:xfrm>
            <a:off x="10181432" y="9550400"/>
            <a:ext cx="8162846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240" dirty="0">
                <a:solidFill>
                  <a:srgbClr val="E8C88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8200" y="685800"/>
            <a:ext cx="1827276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429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MIND YOUR MONEY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838200" y="1123950"/>
            <a:ext cx="12263438" cy="14247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789"/>
              </a:lnSpc>
              <a:buNone/>
            </a:pPr>
            <a:r>
              <a:rPr lang="en-US" sz="5250" b="1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YOUR MONEY MUST BE READY FOR MORE THAN TODAY.</a:t>
            </a:r>
            <a:endParaRPr lang="en-US" sz="5250" dirty="0"/>
          </a:p>
        </p:txBody>
      </p:sp>
      <p:sp>
        <p:nvSpPr>
          <p:cNvPr id="4" name="Text 2"/>
          <p:cNvSpPr/>
          <p:nvPr/>
        </p:nvSpPr>
        <p:spPr>
          <a:xfrm>
            <a:off x="838200" y="2758281"/>
            <a:ext cx="13620750" cy="4752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2550" i="1" dirty="0">
                <a:solidFill>
                  <a:srgbClr val="2C5147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“We often plan our money around the life we have today. But what happens when life changes?”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838200" y="4014589"/>
            <a:ext cx="9470529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838200" y="3652639"/>
            <a:ext cx="975464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97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LIFE-TRANSITION PATHWAY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838200" y="4268589"/>
            <a:ext cx="4678065" cy="609600"/>
          </a:xfrm>
          <a:prstGeom prst="rect">
            <a:avLst/>
          </a:prstGeom>
          <a:solidFill>
            <a:srgbClr val="F2F6F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838200" y="4268589"/>
            <a:ext cx="38100" cy="60960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1066800" y="4471789"/>
            <a:ext cx="30311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465163" y="4440039"/>
            <a:ext cx="150570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78" dirty="0">
                <a:solidFill>
                  <a:srgbClr val="1730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FIRST JOB</a:t>
            </a:r>
            <a:endParaRPr lang="en-US" sz="1950" dirty="0"/>
          </a:p>
        </p:txBody>
      </p:sp>
      <p:sp>
        <p:nvSpPr>
          <p:cNvPr id="11" name="Shape 9"/>
          <p:cNvSpPr/>
          <p:nvPr/>
        </p:nvSpPr>
        <p:spPr>
          <a:xfrm>
            <a:off x="5630565" y="4268589"/>
            <a:ext cx="4678164" cy="609600"/>
          </a:xfrm>
          <a:prstGeom prst="rect">
            <a:avLst/>
          </a:prstGeom>
          <a:solidFill>
            <a:srgbClr val="F2F6F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5630565" y="4268589"/>
            <a:ext cx="38100" cy="60960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5859165" y="4471789"/>
            <a:ext cx="30311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257529" y="4440039"/>
            <a:ext cx="2535119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78" dirty="0">
                <a:solidFill>
                  <a:srgbClr val="1730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GROWING FAMILY</a:t>
            </a:r>
            <a:endParaRPr lang="en-US" sz="1950" dirty="0"/>
          </a:p>
        </p:txBody>
      </p:sp>
      <p:sp>
        <p:nvSpPr>
          <p:cNvPr id="15" name="Shape 13"/>
          <p:cNvSpPr/>
          <p:nvPr/>
        </p:nvSpPr>
        <p:spPr>
          <a:xfrm>
            <a:off x="838200" y="4992489"/>
            <a:ext cx="4678065" cy="609600"/>
          </a:xfrm>
          <a:prstGeom prst="rect">
            <a:avLst/>
          </a:prstGeom>
          <a:solidFill>
            <a:srgbClr val="F2F6F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838200" y="4992489"/>
            <a:ext cx="38100" cy="60960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1066800" y="5195689"/>
            <a:ext cx="30311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465163" y="5163939"/>
            <a:ext cx="3537357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78" dirty="0">
                <a:solidFill>
                  <a:srgbClr val="1730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CHILDREN’S EDUCATION</a:t>
            </a:r>
            <a:endParaRPr lang="en-US" sz="1950" dirty="0"/>
          </a:p>
        </p:txBody>
      </p:sp>
      <p:sp>
        <p:nvSpPr>
          <p:cNvPr id="19" name="Shape 17"/>
          <p:cNvSpPr/>
          <p:nvPr/>
        </p:nvSpPr>
        <p:spPr>
          <a:xfrm>
            <a:off x="5630565" y="4992489"/>
            <a:ext cx="4678164" cy="609600"/>
          </a:xfrm>
          <a:prstGeom prst="rect">
            <a:avLst/>
          </a:prstGeom>
          <a:solidFill>
            <a:srgbClr val="F2F6F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5630565" y="4992489"/>
            <a:ext cx="38100" cy="60960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5859165" y="5195689"/>
            <a:ext cx="303312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04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257727" y="5163939"/>
            <a:ext cx="4183033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78" dirty="0">
                <a:solidFill>
                  <a:srgbClr val="1730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CAREER CHANGE / JOB LOSS</a:t>
            </a:r>
            <a:endParaRPr lang="en-US" sz="1950" dirty="0"/>
          </a:p>
        </p:txBody>
      </p:sp>
      <p:sp>
        <p:nvSpPr>
          <p:cNvPr id="23" name="Shape 21"/>
          <p:cNvSpPr/>
          <p:nvPr/>
        </p:nvSpPr>
        <p:spPr>
          <a:xfrm>
            <a:off x="838200" y="5716389"/>
            <a:ext cx="4678065" cy="609600"/>
          </a:xfrm>
          <a:prstGeom prst="rect">
            <a:avLst/>
          </a:prstGeom>
          <a:solidFill>
            <a:srgbClr val="F2F6F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838200" y="5716389"/>
            <a:ext cx="38100" cy="60960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1066800" y="5919589"/>
            <a:ext cx="302915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05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464965" y="5887839"/>
            <a:ext cx="189228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78" dirty="0">
                <a:solidFill>
                  <a:srgbClr val="1730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RETIREMENT</a:t>
            </a:r>
            <a:endParaRPr lang="en-US" sz="1950" dirty="0"/>
          </a:p>
        </p:txBody>
      </p:sp>
      <p:sp>
        <p:nvSpPr>
          <p:cNvPr id="27" name="Shape 25"/>
          <p:cNvSpPr/>
          <p:nvPr/>
        </p:nvSpPr>
        <p:spPr>
          <a:xfrm>
            <a:off x="5630565" y="5716389"/>
            <a:ext cx="4678164" cy="609600"/>
          </a:xfrm>
          <a:prstGeom prst="rect">
            <a:avLst/>
          </a:prstGeom>
          <a:solidFill>
            <a:srgbClr val="F2F6F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8" name="Shape 26"/>
          <p:cNvSpPr/>
          <p:nvPr/>
        </p:nvSpPr>
        <p:spPr>
          <a:xfrm>
            <a:off x="5630565" y="5716389"/>
            <a:ext cx="38100" cy="60960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5859165" y="5919589"/>
            <a:ext cx="30311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06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6257529" y="5887839"/>
            <a:ext cx="111839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78" dirty="0">
                <a:solidFill>
                  <a:srgbClr val="1730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AGEING</a:t>
            </a:r>
            <a:endParaRPr lang="en-US" sz="1950" dirty="0"/>
          </a:p>
        </p:txBody>
      </p:sp>
      <p:sp>
        <p:nvSpPr>
          <p:cNvPr id="31" name="Shape 29"/>
          <p:cNvSpPr/>
          <p:nvPr/>
        </p:nvSpPr>
        <p:spPr>
          <a:xfrm>
            <a:off x="838200" y="6440289"/>
            <a:ext cx="9470529" cy="60960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2" name="Shape 30"/>
          <p:cNvSpPr/>
          <p:nvPr/>
        </p:nvSpPr>
        <p:spPr>
          <a:xfrm>
            <a:off x="838200" y="6440289"/>
            <a:ext cx="38100" cy="609600"/>
          </a:xfrm>
          <a:prstGeom prst="rect">
            <a:avLst/>
          </a:prstGeom>
          <a:solidFill>
            <a:srgbClr val="B4893D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3" name="Text 31"/>
          <p:cNvSpPr/>
          <p:nvPr/>
        </p:nvSpPr>
        <p:spPr>
          <a:xfrm>
            <a:off x="1066800" y="6643489"/>
            <a:ext cx="30311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E8C88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07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1465163" y="6611739"/>
            <a:ext cx="2501394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78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DEATH &amp; LEGACY</a:t>
            </a:r>
            <a:endParaRPr lang="en-US" sz="1950" dirty="0"/>
          </a:p>
        </p:txBody>
      </p:sp>
      <p:sp>
        <p:nvSpPr>
          <p:cNvPr id="35" name="Shape 33"/>
          <p:cNvSpPr/>
          <p:nvPr/>
        </p:nvSpPr>
        <p:spPr>
          <a:xfrm>
            <a:off x="10918329" y="4014589"/>
            <a:ext cx="6531471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6" name="Text 34"/>
          <p:cNvSpPr/>
          <p:nvPr/>
        </p:nvSpPr>
        <p:spPr>
          <a:xfrm>
            <a:off x="10918329" y="3652639"/>
            <a:ext cx="672741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97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EVERY TRANSITION CHANGES</a:t>
            </a:r>
            <a:endParaRPr lang="en-US" sz="1650" dirty="0"/>
          </a:p>
        </p:txBody>
      </p:sp>
      <p:sp>
        <p:nvSpPr>
          <p:cNvPr id="37" name="Shape 35"/>
          <p:cNvSpPr/>
          <p:nvPr/>
        </p:nvSpPr>
        <p:spPr>
          <a:xfrm>
            <a:off x="10918329" y="4268589"/>
            <a:ext cx="6531471" cy="622300"/>
          </a:xfrm>
          <a:prstGeom prst="rect">
            <a:avLst/>
          </a:prstGeom>
          <a:ln w="6350">
            <a:solidFill>
              <a:srgbClr val="D6DED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Text 36"/>
          <p:cNvSpPr/>
          <p:nvPr/>
        </p:nvSpPr>
        <p:spPr>
          <a:xfrm>
            <a:off x="11134229" y="4446389"/>
            <a:ext cx="629561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INCOME</a:t>
            </a:r>
            <a:endParaRPr lang="en-US" sz="1950" dirty="0"/>
          </a:p>
        </p:txBody>
      </p:sp>
      <p:sp>
        <p:nvSpPr>
          <p:cNvPr id="39" name="Shape 37"/>
          <p:cNvSpPr/>
          <p:nvPr/>
        </p:nvSpPr>
        <p:spPr>
          <a:xfrm>
            <a:off x="10918329" y="5005189"/>
            <a:ext cx="6531471" cy="622300"/>
          </a:xfrm>
          <a:prstGeom prst="rect">
            <a:avLst/>
          </a:prstGeom>
          <a:ln w="6350">
            <a:solidFill>
              <a:srgbClr val="D6DED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0" name="Text 38"/>
          <p:cNvSpPr/>
          <p:nvPr/>
        </p:nvSpPr>
        <p:spPr>
          <a:xfrm>
            <a:off x="11134229" y="5182989"/>
            <a:ext cx="629561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EXPENSES</a:t>
            </a:r>
            <a:endParaRPr lang="en-US" sz="1950" dirty="0"/>
          </a:p>
        </p:txBody>
      </p:sp>
      <p:sp>
        <p:nvSpPr>
          <p:cNvPr id="41" name="Shape 39"/>
          <p:cNvSpPr/>
          <p:nvPr/>
        </p:nvSpPr>
        <p:spPr>
          <a:xfrm>
            <a:off x="10918329" y="5741789"/>
            <a:ext cx="6531471" cy="622300"/>
          </a:xfrm>
          <a:prstGeom prst="rect">
            <a:avLst/>
          </a:prstGeom>
          <a:ln w="6350">
            <a:solidFill>
              <a:srgbClr val="D6DED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2" name="Text 40"/>
          <p:cNvSpPr/>
          <p:nvPr/>
        </p:nvSpPr>
        <p:spPr>
          <a:xfrm>
            <a:off x="11134229" y="5919589"/>
            <a:ext cx="629561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RESPONSIBILITIES</a:t>
            </a:r>
            <a:endParaRPr lang="en-US" sz="1950" dirty="0"/>
          </a:p>
        </p:txBody>
      </p:sp>
      <p:sp>
        <p:nvSpPr>
          <p:cNvPr id="43" name="Shape 41"/>
          <p:cNvSpPr/>
          <p:nvPr/>
        </p:nvSpPr>
        <p:spPr>
          <a:xfrm>
            <a:off x="10918329" y="6478389"/>
            <a:ext cx="6531471" cy="622300"/>
          </a:xfrm>
          <a:prstGeom prst="rect">
            <a:avLst/>
          </a:prstGeom>
          <a:ln w="6350">
            <a:solidFill>
              <a:srgbClr val="D6DED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4" name="Text 42"/>
          <p:cNvSpPr/>
          <p:nvPr/>
        </p:nvSpPr>
        <p:spPr>
          <a:xfrm>
            <a:off x="11134229" y="6656189"/>
            <a:ext cx="629561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RISKS</a:t>
            </a:r>
            <a:endParaRPr lang="en-US" sz="1950" dirty="0"/>
          </a:p>
        </p:txBody>
      </p:sp>
      <p:sp>
        <p:nvSpPr>
          <p:cNvPr id="45" name="Shape 43"/>
          <p:cNvSpPr/>
          <p:nvPr/>
        </p:nvSpPr>
        <p:spPr>
          <a:xfrm>
            <a:off x="10918329" y="7214989"/>
            <a:ext cx="6531471" cy="622300"/>
          </a:xfrm>
          <a:prstGeom prst="rect">
            <a:avLst/>
          </a:prstGeom>
          <a:ln w="6350">
            <a:solidFill>
              <a:srgbClr val="D6DED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6" name="Text 44"/>
          <p:cNvSpPr/>
          <p:nvPr/>
        </p:nvSpPr>
        <p:spPr>
          <a:xfrm>
            <a:off x="11134229" y="7392789"/>
            <a:ext cx="629561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9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FINANCIAL PRIORITIES</a:t>
            </a:r>
            <a:endParaRPr lang="en-US" sz="1950" dirty="0"/>
          </a:p>
        </p:txBody>
      </p:sp>
      <p:sp>
        <p:nvSpPr>
          <p:cNvPr id="47" name="Shape 45"/>
          <p:cNvSpPr/>
          <p:nvPr/>
        </p:nvSpPr>
        <p:spPr>
          <a:xfrm>
            <a:off x="838200" y="9271000"/>
            <a:ext cx="166116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8" name="Text 46"/>
          <p:cNvSpPr/>
          <p:nvPr/>
        </p:nvSpPr>
        <p:spPr>
          <a:xfrm>
            <a:off x="838200" y="9601200"/>
            <a:ext cx="642238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kern="0" spc="189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| EMPOWERING AFRICA’S THOUGHT LEADERS</a:t>
            </a:r>
            <a:endParaRPr lang="en-US" sz="1350" dirty="0"/>
          </a:p>
        </p:txBody>
      </p:sp>
      <p:sp>
        <p:nvSpPr>
          <p:cNvPr id="49" name="Text 47"/>
          <p:cNvSpPr/>
          <p:nvPr/>
        </p:nvSpPr>
        <p:spPr>
          <a:xfrm>
            <a:off x="9986268" y="9601200"/>
            <a:ext cx="429206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kern="0" spc="189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350" dirty="0"/>
          </a:p>
        </p:txBody>
      </p:sp>
      <p:sp>
        <p:nvSpPr>
          <p:cNvPr id="50" name="Text 48"/>
          <p:cNvSpPr/>
          <p:nvPr/>
        </p:nvSpPr>
        <p:spPr>
          <a:xfrm>
            <a:off x="17197586" y="9601200"/>
            <a:ext cx="32841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kern="0" spc="189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02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B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43000" y="914400"/>
            <a:ext cx="1152525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7755"/>
              </a:lnSpc>
              <a:buNone/>
            </a:pPr>
            <a:r>
              <a:rPr lang="en-US" sz="2250" dirty="0">
                <a:solidFill>
                  <a:srgbClr val="C2CFC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question is not whether life will change.</a:t>
            </a:r>
            <a:endParaRPr lang="en-US" sz="2250" dirty="0"/>
          </a:p>
        </p:txBody>
      </p:sp>
      <p:sp>
        <p:nvSpPr>
          <p:cNvPr id="3" name="Text 1"/>
          <p:cNvSpPr/>
          <p:nvPr/>
        </p:nvSpPr>
        <p:spPr>
          <a:xfrm>
            <a:off x="1143000" y="1666875"/>
            <a:ext cx="176022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429" dirty="0">
                <a:solidFill>
                  <a:srgbClr val="E8C88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QUESTION IS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1143000" y="2143125"/>
            <a:ext cx="14716125" cy="20587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3600"/>
              </a:lnSpc>
              <a:buNone/>
            </a:pPr>
            <a:r>
              <a:rPr lang="en-US" sz="78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WILL YOUR FINANCES BE READY WHEN IT DOES?</a:t>
            </a:r>
            <a:endParaRPr lang="en-US" sz="7800" dirty="0"/>
          </a:p>
        </p:txBody>
      </p:sp>
      <p:sp>
        <p:nvSpPr>
          <p:cNvPr id="5" name="Shape 3"/>
          <p:cNvSpPr/>
          <p:nvPr/>
        </p:nvSpPr>
        <p:spPr>
          <a:xfrm>
            <a:off x="1143000" y="8794750"/>
            <a:ext cx="16002000" cy="9525"/>
          </a:xfrm>
          <a:prstGeom prst="rect">
            <a:avLst/>
          </a:prstGeom>
          <a:solidFill>
            <a:srgbClr val="FFFFFF">
              <a:alpha val="2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143000" y="9182100"/>
            <a:ext cx="642238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kern="0" spc="189" dirty="0">
                <a:solidFill>
                  <a:srgbClr val="C2CFC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| EMPOWERING AFRICA’S THOUGHT LEADERS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9986268" y="9182100"/>
            <a:ext cx="429206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kern="0" spc="189" dirty="0">
                <a:solidFill>
                  <a:srgbClr val="E8C88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16892786" y="9182100"/>
            <a:ext cx="32841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kern="0" spc="189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03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8200" y="609600"/>
            <a:ext cx="12210217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429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YOUR FINANCIAL WELLNESS CHECK-UP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838200" y="1009650"/>
            <a:ext cx="12210217" cy="67200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4800" b="1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HOW FINANCIALLY WELL ARE YOU?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12348210" y="980777"/>
            <a:ext cx="5101590" cy="7008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lnSpc>
                <a:spcPct val="130500"/>
              </a:lnSpc>
              <a:buNone/>
            </a:pPr>
            <a:r>
              <a:rPr lang="en-US" sz="1800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Financial wellness begins with knowing where you stand. Score yourself honestly from 1–5.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38200" y="1967409"/>
            <a:ext cx="16611600" cy="838200"/>
          </a:xfrm>
          <a:prstGeom prst="rect">
            <a:avLst/>
          </a:prstGeom>
          <a:ln w="6350">
            <a:solidFill>
              <a:srgbClr val="D6DED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4159250" y="1973759"/>
            <a:ext cx="9525" cy="825500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1035050" y="2126159"/>
            <a:ext cx="23098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1035050" y="2450009"/>
            <a:ext cx="3227070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kern="0" spc="86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CRITICAL ATTENTION</a:t>
            </a:r>
            <a:endParaRPr lang="en-US" sz="1425" dirty="0"/>
          </a:p>
        </p:txBody>
      </p:sp>
      <p:sp>
        <p:nvSpPr>
          <p:cNvPr id="9" name="Shape 7"/>
          <p:cNvSpPr/>
          <p:nvPr/>
        </p:nvSpPr>
        <p:spPr>
          <a:xfrm>
            <a:off x="7480300" y="1973759"/>
            <a:ext cx="9525" cy="825500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356100" y="2126159"/>
            <a:ext cx="23098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2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4356100" y="2450009"/>
            <a:ext cx="3227070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kern="0" spc="86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NEEDS IMPROVEMENT</a:t>
            </a:r>
            <a:endParaRPr lang="en-US" sz="1425" dirty="0"/>
          </a:p>
        </p:txBody>
      </p:sp>
      <p:sp>
        <p:nvSpPr>
          <p:cNvPr id="12" name="Shape 10"/>
          <p:cNvSpPr/>
          <p:nvPr/>
        </p:nvSpPr>
        <p:spPr>
          <a:xfrm>
            <a:off x="10801350" y="1973759"/>
            <a:ext cx="9525" cy="825500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7677150" y="2126159"/>
            <a:ext cx="23098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7677150" y="2450009"/>
            <a:ext cx="3227070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kern="0" spc="86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DEVELOPING</a:t>
            </a:r>
            <a:endParaRPr lang="en-US" sz="1425" dirty="0"/>
          </a:p>
        </p:txBody>
      </p:sp>
      <p:sp>
        <p:nvSpPr>
          <p:cNvPr id="15" name="Shape 13"/>
          <p:cNvSpPr/>
          <p:nvPr/>
        </p:nvSpPr>
        <p:spPr>
          <a:xfrm>
            <a:off x="14122401" y="1973759"/>
            <a:ext cx="9525" cy="825500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10998201" y="2126159"/>
            <a:ext cx="231279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4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10998201" y="2450009"/>
            <a:ext cx="3227070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kern="0" spc="86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STRONG</a:t>
            </a:r>
            <a:endParaRPr lang="en-US" sz="1425" dirty="0"/>
          </a:p>
        </p:txBody>
      </p:sp>
      <p:sp>
        <p:nvSpPr>
          <p:cNvPr id="18" name="Text 16"/>
          <p:cNvSpPr/>
          <p:nvPr/>
        </p:nvSpPr>
        <p:spPr>
          <a:xfrm>
            <a:off x="14319250" y="2126159"/>
            <a:ext cx="23098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5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14319250" y="2450009"/>
            <a:ext cx="3227070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kern="0" spc="86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VERY STRONG</a:t>
            </a:r>
            <a:endParaRPr lang="en-US" sz="1425" dirty="0"/>
          </a:p>
        </p:txBody>
      </p:sp>
      <p:sp>
        <p:nvSpPr>
          <p:cNvPr id="20" name="Shape 18"/>
          <p:cNvSpPr/>
          <p:nvPr/>
        </p:nvSpPr>
        <p:spPr>
          <a:xfrm>
            <a:off x="838200" y="3110409"/>
            <a:ext cx="8001000" cy="9525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838200" y="3442196"/>
            <a:ext cx="4953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01</a:t>
            </a:r>
            <a:endParaRPr lang="en-US" sz="1650" dirty="0"/>
          </a:p>
        </p:txBody>
      </p:sp>
      <p:sp>
        <p:nvSpPr>
          <p:cNvPr id="22" name="Text 20"/>
          <p:cNvSpPr/>
          <p:nvPr/>
        </p:nvSpPr>
        <p:spPr>
          <a:xfrm>
            <a:off x="1409700" y="3269159"/>
            <a:ext cx="699897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INCOME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1409700" y="3573959"/>
            <a:ext cx="6998970" cy="3080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1500"/>
              </a:lnSpc>
              <a:buNone/>
            </a:pPr>
            <a:r>
              <a:rPr lang="en-US" sz="1575" dirty="0">
                <a:solidFill>
                  <a:srgbClr val="4A625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Income sources understood; working toward resilience.</a:t>
            </a:r>
            <a:endParaRPr lang="en-US" sz="1575" dirty="0"/>
          </a:p>
        </p:txBody>
      </p:sp>
      <p:sp>
        <p:nvSpPr>
          <p:cNvPr id="24" name="Shape 22"/>
          <p:cNvSpPr/>
          <p:nvPr/>
        </p:nvSpPr>
        <p:spPr>
          <a:xfrm>
            <a:off x="7924800" y="3686671"/>
            <a:ext cx="914400" cy="9525"/>
          </a:xfrm>
          <a:prstGeom prst="rect">
            <a:avLst/>
          </a:prstGeom>
          <a:solidFill>
            <a:srgbClr val="A3B2A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7848600" y="3419971"/>
            <a:ext cx="9906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650" b="1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/ 5</a:t>
            </a:r>
            <a:endParaRPr lang="en-US" sz="1650" dirty="0"/>
          </a:p>
        </p:txBody>
      </p:sp>
      <p:sp>
        <p:nvSpPr>
          <p:cNvPr id="26" name="Shape 24"/>
          <p:cNvSpPr/>
          <p:nvPr/>
        </p:nvSpPr>
        <p:spPr>
          <a:xfrm>
            <a:off x="9448800" y="3110409"/>
            <a:ext cx="8001000" cy="9525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9448800" y="3442196"/>
            <a:ext cx="4953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05</a:t>
            </a:r>
            <a:endParaRPr lang="en-US" sz="1650" dirty="0"/>
          </a:p>
        </p:txBody>
      </p:sp>
      <p:sp>
        <p:nvSpPr>
          <p:cNvPr id="28" name="Text 26"/>
          <p:cNvSpPr/>
          <p:nvPr/>
        </p:nvSpPr>
        <p:spPr>
          <a:xfrm>
            <a:off x="10020300" y="3269159"/>
            <a:ext cx="699897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INVESTING</a:t>
            </a:r>
            <a:endParaRPr lang="en-US" sz="1950" dirty="0"/>
          </a:p>
        </p:txBody>
      </p:sp>
      <p:sp>
        <p:nvSpPr>
          <p:cNvPr id="29" name="Text 27"/>
          <p:cNvSpPr/>
          <p:nvPr/>
        </p:nvSpPr>
        <p:spPr>
          <a:xfrm>
            <a:off x="10020300" y="3573959"/>
            <a:ext cx="6998970" cy="3080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1500"/>
              </a:lnSpc>
              <a:buNone/>
            </a:pPr>
            <a:r>
              <a:rPr lang="en-US" sz="1575" dirty="0">
                <a:solidFill>
                  <a:srgbClr val="4A625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Intentionally building assets toward longer-term goals.</a:t>
            </a:r>
            <a:endParaRPr lang="en-US" sz="1575" dirty="0"/>
          </a:p>
        </p:txBody>
      </p:sp>
      <p:sp>
        <p:nvSpPr>
          <p:cNvPr id="30" name="Shape 28"/>
          <p:cNvSpPr/>
          <p:nvPr/>
        </p:nvSpPr>
        <p:spPr>
          <a:xfrm>
            <a:off x="16535400" y="3686671"/>
            <a:ext cx="914400" cy="9525"/>
          </a:xfrm>
          <a:prstGeom prst="rect">
            <a:avLst/>
          </a:prstGeom>
          <a:solidFill>
            <a:srgbClr val="A3B2A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1" name="Text 29"/>
          <p:cNvSpPr/>
          <p:nvPr/>
        </p:nvSpPr>
        <p:spPr>
          <a:xfrm>
            <a:off x="16459200" y="3419971"/>
            <a:ext cx="9906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650" b="1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/ 5</a:t>
            </a:r>
            <a:endParaRPr lang="en-US" sz="1650" dirty="0"/>
          </a:p>
        </p:txBody>
      </p:sp>
      <p:sp>
        <p:nvSpPr>
          <p:cNvPr id="32" name="Shape 30"/>
          <p:cNvSpPr/>
          <p:nvPr/>
        </p:nvSpPr>
        <p:spPr>
          <a:xfrm>
            <a:off x="838200" y="3996333"/>
            <a:ext cx="80010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3" name="Text 31"/>
          <p:cNvSpPr/>
          <p:nvPr/>
        </p:nvSpPr>
        <p:spPr>
          <a:xfrm>
            <a:off x="838200" y="4328120"/>
            <a:ext cx="4953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02</a:t>
            </a:r>
            <a:endParaRPr lang="en-US" sz="1650" dirty="0"/>
          </a:p>
        </p:txBody>
      </p:sp>
      <p:sp>
        <p:nvSpPr>
          <p:cNvPr id="34" name="Text 32"/>
          <p:cNvSpPr/>
          <p:nvPr/>
        </p:nvSpPr>
        <p:spPr>
          <a:xfrm>
            <a:off x="1409700" y="4155083"/>
            <a:ext cx="699897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PLANNING &amp; CASH FLOW</a:t>
            </a:r>
            <a:endParaRPr lang="en-US" sz="1950" dirty="0"/>
          </a:p>
        </p:txBody>
      </p:sp>
      <p:sp>
        <p:nvSpPr>
          <p:cNvPr id="35" name="Text 33"/>
          <p:cNvSpPr/>
          <p:nvPr/>
        </p:nvSpPr>
        <p:spPr>
          <a:xfrm>
            <a:off x="1409700" y="4459883"/>
            <a:ext cx="6998970" cy="3080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1500"/>
              </a:lnSpc>
              <a:buNone/>
            </a:pPr>
            <a:r>
              <a:rPr lang="en-US" sz="1575" dirty="0">
                <a:solidFill>
                  <a:srgbClr val="4A625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 know where my money goes and plan deliberately.</a:t>
            </a:r>
            <a:endParaRPr lang="en-US" sz="1575" dirty="0"/>
          </a:p>
        </p:txBody>
      </p:sp>
      <p:sp>
        <p:nvSpPr>
          <p:cNvPr id="36" name="Shape 34"/>
          <p:cNvSpPr/>
          <p:nvPr/>
        </p:nvSpPr>
        <p:spPr>
          <a:xfrm>
            <a:off x="7924800" y="4572595"/>
            <a:ext cx="914400" cy="9525"/>
          </a:xfrm>
          <a:prstGeom prst="rect">
            <a:avLst/>
          </a:prstGeom>
          <a:solidFill>
            <a:srgbClr val="A3B2A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7" name="Text 35"/>
          <p:cNvSpPr/>
          <p:nvPr/>
        </p:nvSpPr>
        <p:spPr>
          <a:xfrm>
            <a:off x="7848600" y="4305895"/>
            <a:ext cx="9906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650" b="1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/ 5</a:t>
            </a:r>
            <a:endParaRPr lang="en-US" sz="1650" dirty="0"/>
          </a:p>
        </p:txBody>
      </p:sp>
      <p:sp>
        <p:nvSpPr>
          <p:cNvPr id="38" name="Shape 36"/>
          <p:cNvSpPr/>
          <p:nvPr/>
        </p:nvSpPr>
        <p:spPr>
          <a:xfrm>
            <a:off x="9448800" y="3996333"/>
            <a:ext cx="80010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9" name="Text 37"/>
          <p:cNvSpPr/>
          <p:nvPr/>
        </p:nvSpPr>
        <p:spPr>
          <a:xfrm>
            <a:off x="9448800" y="4328120"/>
            <a:ext cx="4953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06</a:t>
            </a:r>
            <a:endParaRPr lang="en-US" sz="1650" dirty="0"/>
          </a:p>
        </p:txBody>
      </p:sp>
      <p:sp>
        <p:nvSpPr>
          <p:cNvPr id="40" name="Text 38"/>
          <p:cNvSpPr/>
          <p:nvPr/>
        </p:nvSpPr>
        <p:spPr>
          <a:xfrm>
            <a:off x="10020300" y="4155083"/>
            <a:ext cx="699897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PROTECTION</a:t>
            </a:r>
            <a:endParaRPr lang="en-US" sz="1950" dirty="0"/>
          </a:p>
        </p:txBody>
      </p:sp>
      <p:sp>
        <p:nvSpPr>
          <p:cNvPr id="41" name="Text 39"/>
          <p:cNvSpPr/>
          <p:nvPr/>
        </p:nvSpPr>
        <p:spPr>
          <a:xfrm>
            <a:off x="10020300" y="4459883"/>
            <a:ext cx="6998970" cy="3080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1500"/>
              </a:lnSpc>
              <a:buNone/>
            </a:pPr>
            <a:r>
              <a:rPr lang="en-US" sz="1575" dirty="0">
                <a:solidFill>
                  <a:srgbClr val="4A625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Risks to me and my dependants have been considered.</a:t>
            </a:r>
            <a:endParaRPr lang="en-US" sz="1575" dirty="0"/>
          </a:p>
        </p:txBody>
      </p:sp>
      <p:sp>
        <p:nvSpPr>
          <p:cNvPr id="42" name="Shape 40"/>
          <p:cNvSpPr/>
          <p:nvPr/>
        </p:nvSpPr>
        <p:spPr>
          <a:xfrm>
            <a:off x="16535400" y="4572595"/>
            <a:ext cx="914400" cy="9525"/>
          </a:xfrm>
          <a:prstGeom prst="rect">
            <a:avLst/>
          </a:prstGeom>
          <a:solidFill>
            <a:srgbClr val="A3B2A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3" name="Text 41"/>
          <p:cNvSpPr/>
          <p:nvPr/>
        </p:nvSpPr>
        <p:spPr>
          <a:xfrm>
            <a:off x="16459200" y="4305895"/>
            <a:ext cx="9906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650" b="1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/ 5</a:t>
            </a:r>
            <a:endParaRPr lang="en-US" sz="1650" dirty="0"/>
          </a:p>
        </p:txBody>
      </p:sp>
      <p:sp>
        <p:nvSpPr>
          <p:cNvPr id="44" name="Shape 42"/>
          <p:cNvSpPr/>
          <p:nvPr/>
        </p:nvSpPr>
        <p:spPr>
          <a:xfrm>
            <a:off x="838200" y="4882257"/>
            <a:ext cx="80010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5" name="Text 43"/>
          <p:cNvSpPr/>
          <p:nvPr/>
        </p:nvSpPr>
        <p:spPr>
          <a:xfrm>
            <a:off x="838200" y="5214045"/>
            <a:ext cx="4953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03</a:t>
            </a:r>
            <a:endParaRPr lang="en-US" sz="1650" dirty="0"/>
          </a:p>
        </p:txBody>
      </p:sp>
      <p:sp>
        <p:nvSpPr>
          <p:cNvPr id="46" name="Text 44"/>
          <p:cNvSpPr/>
          <p:nvPr/>
        </p:nvSpPr>
        <p:spPr>
          <a:xfrm>
            <a:off x="1409700" y="5041007"/>
            <a:ext cx="699897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SAVING</a:t>
            </a:r>
            <a:endParaRPr lang="en-US" sz="1950" dirty="0"/>
          </a:p>
        </p:txBody>
      </p:sp>
      <p:sp>
        <p:nvSpPr>
          <p:cNvPr id="47" name="Text 45"/>
          <p:cNvSpPr/>
          <p:nvPr/>
        </p:nvSpPr>
        <p:spPr>
          <a:xfrm>
            <a:off x="1409700" y="5345807"/>
            <a:ext cx="6998970" cy="3080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1500"/>
              </a:lnSpc>
              <a:buNone/>
            </a:pPr>
            <a:r>
              <a:rPr lang="en-US" sz="1575" dirty="0">
                <a:solidFill>
                  <a:srgbClr val="4A625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Saving consistently for emergencies and future goals.</a:t>
            </a:r>
            <a:endParaRPr lang="en-US" sz="1575" dirty="0"/>
          </a:p>
        </p:txBody>
      </p:sp>
      <p:sp>
        <p:nvSpPr>
          <p:cNvPr id="48" name="Shape 46"/>
          <p:cNvSpPr/>
          <p:nvPr/>
        </p:nvSpPr>
        <p:spPr>
          <a:xfrm>
            <a:off x="7924800" y="5458520"/>
            <a:ext cx="914400" cy="9525"/>
          </a:xfrm>
          <a:prstGeom prst="rect">
            <a:avLst/>
          </a:prstGeom>
          <a:solidFill>
            <a:srgbClr val="A3B2A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9" name="Text 47"/>
          <p:cNvSpPr/>
          <p:nvPr/>
        </p:nvSpPr>
        <p:spPr>
          <a:xfrm>
            <a:off x="7848600" y="5191820"/>
            <a:ext cx="9906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650" b="1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/ 5</a:t>
            </a:r>
            <a:endParaRPr lang="en-US" sz="1650" dirty="0"/>
          </a:p>
        </p:txBody>
      </p:sp>
      <p:sp>
        <p:nvSpPr>
          <p:cNvPr id="50" name="Shape 48"/>
          <p:cNvSpPr/>
          <p:nvPr/>
        </p:nvSpPr>
        <p:spPr>
          <a:xfrm>
            <a:off x="9448800" y="4882257"/>
            <a:ext cx="80010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1" name="Text 49"/>
          <p:cNvSpPr/>
          <p:nvPr/>
        </p:nvSpPr>
        <p:spPr>
          <a:xfrm>
            <a:off x="9448800" y="5214045"/>
            <a:ext cx="4953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07</a:t>
            </a:r>
            <a:endParaRPr lang="en-US" sz="1650" dirty="0"/>
          </a:p>
        </p:txBody>
      </p:sp>
      <p:sp>
        <p:nvSpPr>
          <p:cNvPr id="52" name="Text 50"/>
          <p:cNvSpPr/>
          <p:nvPr/>
        </p:nvSpPr>
        <p:spPr>
          <a:xfrm>
            <a:off x="10020300" y="5041007"/>
            <a:ext cx="699897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RETIREMENT</a:t>
            </a:r>
            <a:endParaRPr lang="en-US" sz="1950" dirty="0"/>
          </a:p>
        </p:txBody>
      </p:sp>
      <p:sp>
        <p:nvSpPr>
          <p:cNvPr id="53" name="Text 51"/>
          <p:cNvSpPr/>
          <p:nvPr/>
        </p:nvSpPr>
        <p:spPr>
          <a:xfrm>
            <a:off x="10020300" y="5345807"/>
            <a:ext cx="6998970" cy="3080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1500"/>
              </a:lnSpc>
              <a:buNone/>
            </a:pPr>
            <a:r>
              <a:rPr lang="en-US" sz="1575" dirty="0">
                <a:solidFill>
                  <a:srgbClr val="4A625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Preparing for life beyond active employment or business.</a:t>
            </a:r>
            <a:endParaRPr lang="en-US" sz="1575" dirty="0"/>
          </a:p>
        </p:txBody>
      </p:sp>
      <p:sp>
        <p:nvSpPr>
          <p:cNvPr id="54" name="Shape 52"/>
          <p:cNvSpPr/>
          <p:nvPr/>
        </p:nvSpPr>
        <p:spPr>
          <a:xfrm>
            <a:off x="16535400" y="5458520"/>
            <a:ext cx="914400" cy="9525"/>
          </a:xfrm>
          <a:prstGeom prst="rect">
            <a:avLst/>
          </a:prstGeom>
          <a:solidFill>
            <a:srgbClr val="A3B2A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5" name="Text 53"/>
          <p:cNvSpPr/>
          <p:nvPr/>
        </p:nvSpPr>
        <p:spPr>
          <a:xfrm>
            <a:off x="16459200" y="5191820"/>
            <a:ext cx="9906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650" b="1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/ 5</a:t>
            </a:r>
            <a:endParaRPr lang="en-US" sz="1650" dirty="0"/>
          </a:p>
        </p:txBody>
      </p:sp>
      <p:sp>
        <p:nvSpPr>
          <p:cNvPr id="56" name="Shape 54"/>
          <p:cNvSpPr/>
          <p:nvPr/>
        </p:nvSpPr>
        <p:spPr>
          <a:xfrm>
            <a:off x="838200" y="6654106"/>
            <a:ext cx="80010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7" name="Shape 55"/>
          <p:cNvSpPr/>
          <p:nvPr/>
        </p:nvSpPr>
        <p:spPr>
          <a:xfrm>
            <a:off x="838200" y="5768182"/>
            <a:ext cx="80010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8" name="Text 56"/>
          <p:cNvSpPr/>
          <p:nvPr/>
        </p:nvSpPr>
        <p:spPr>
          <a:xfrm>
            <a:off x="838200" y="6099969"/>
            <a:ext cx="4953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04</a:t>
            </a:r>
            <a:endParaRPr lang="en-US" sz="1650" dirty="0"/>
          </a:p>
        </p:txBody>
      </p:sp>
      <p:sp>
        <p:nvSpPr>
          <p:cNvPr id="59" name="Text 57"/>
          <p:cNvSpPr/>
          <p:nvPr/>
        </p:nvSpPr>
        <p:spPr>
          <a:xfrm>
            <a:off x="1409700" y="5926931"/>
            <a:ext cx="699897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DEBT</a:t>
            </a:r>
            <a:endParaRPr lang="en-US" sz="1950" dirty="0"/>
          </a:p>
        </p:txBody>
      </p:sp>
      <p:sp>
        <p:nvSpPr>
          <p:cNvPr id="60" name="Text 58"/>
          <p:cNvSpPr/>
          <p:nvPr/>
        </p:nvSpPr>
        <p:spPr>
          <a:xfrm>
            <a:off x="1409700" y="6231731"/>
            <a:ext cx="6998970" cy="3080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1500"/>
              </a:lnSpc>
              <a:buNone/>
            </a:pPr>
            <a:r>
              <a:rPr lang="en-US" sz="1575" dirty="0">
                <a:solidFill>
                  <a:srgbClr val="4A625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Obligations understood; clear repayment strategy.</a:t>
            </a:r>
            <a:endParaRPr lang="en-US" sz="1575" dirty="0"/>
          </a:p>
        </p:txBody>
      </p:sp>
      <p:sp>
        <p:nvSpPr>
          <p:cNvPr id="61" name="Shape 59"/>
          <p:cNvSpPr/>
          <p:nvPr/>
        </p:nvSpPr>
        <p:spPr>
          <a:xfrm>
            <a:off x="7924800" y="6344444"/>
            <a:ext cx="914400" cy="9525"/>
          </a:xfrm>
          <a:prstGeom prst="rect">
            <a:avLst/>
          </a:prstGeom>
          <a:solidFill>
            <a:srgbClr val="A3B2A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2" name="Text 60"/>
          <p:cNvSpPr/>
          <p:nvPr/>
        </p:nvSpPr>
        <p:spPr>
          <a:xfrm>
            <a:off x="7848600" y="6077744"/>
            <a:ext cx="9906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650" b="1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/ 5</a:t>
            </a:r>
            <a:endParaRPr lang="en-US" sz="1650" dirty="0"/>
          </a:p>
        </p:txBody>
      </p:sp>
      <p:sp>
        <p:nvSpPr>
          <p:cNvPr id="63" name="Shape 61"/>
          <p:cNvSpPr/>
          <p:nvPr/>
        </p:nvSpPr>
        <p:spPr>
          <a:xfrm>
            <a:off x="9448800" y="6654106"/>
            <a:ext cx="80010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4" name="Shape 62"/>
          <p:cNvSpPr/>
          <p:nvPr/>
        </p:nvSpPr>
        <p:spPr>
          <a:xfrm>
            <a:off x="9448800" y="5768182"/>
            <a:ext cx="80010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5" name="Text 63"/>
          <p:cNvSpPr/>
          <p:nvPr/>
        </p:nvSpPr>
        <p:spPr>
          <a:xfrm>
            <a:off x="9448800" y="6099969"/>
            <a:ext cx="4953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08</a:t>
            </a:r>
            <a:endParaRPr lang="en-US" sz="1650" dirty="0"/>
          </a:p>
        </p:txBody>
      </p:sp>
      <p:sp>
        <p:nvSpPr>
          <p:cNvPr id="66" name="Text 64"/>
          <p:cNvSpPr/>
          <p:nvPr/>
        </p:nvSpPr>
        <p:spPr>
          <a:xfrm>
            <a:off x="10020300" y="5926931"/>
            <a:ext cx="699897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156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LEGACY</a:t>
            </a:r>
            <a:endParaRPr lang="en-US" sz="1950" dirty="0"/>
          </a:p>
        </p:txBody>
      </p:sp>
      <p:sp>
        <p:nvSpPr>
          <p:cNvPr id="67" name="Text 65"/>
          <p:cNvSpPr/>
          <p:nvPr/>
        </p:nvSpPr>
        <p:spPr>
          <a:xfrm>
            <a:off x="10020300" y="6231731"/>
            <a:ext cx="6998970" cy="3080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1500"/>
              </a:lnSpc>
              <a:buNone/>
            </a:pPr>
            <a:r>
              <a:rPr lang="en-US" sz="1575" dirty="0">
                <a:solidFill>
                  <a:srgbClr val="4A625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Assets and intentions considered for transfer.</a:t>
            </a:r>
            <a:endParaRPr lang="en-US" sz="1575" dirty="0"/>
          </a:p>
        </p:txBody>
      </p:sp>
      <p:sp>
        <p:nvSpPr>
          <p:cNvPr id="68" name="Shape 66"/>
          <p:cNvSpPr/>
          <p:nvPr/>
        </p:nvSpPr>
        <p:spPr>
          <a:xfrm>
            <a:off x="16535400" y="6344444"/>
            <a:ext cx="914400" cy="9525"/>
          </a:xfrm>
          <a:prstGeom prst="rect">
            <a:avLst/>
          </a:prstGeom>
          <a:solidFill>
            <a:srgbClr val="A3B2A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9" name="Text 67"/>
          <p:cNvSpPr/>
          <p:nvPr/>
        </p:nvSpPr>
        <p:spPr>
          <a:xfrm>
            <a:off x="16459200" y="6077744"/>
            <a:ext cx="9906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650" b="1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/ 5</a:t>
            </a:r>
            <a:endParaRPr lang="en-US" sz="1650" dirty="0"/>
          </a:p>
        </p:txBody>
      </p:sp>
      <p:sp>
        <p:nvSpPr>
          <p:cNvPr id="70" name="Shape 68"/>
          <p:cNvSpPr/>
          <p:nvPr/>
        </p:nvSpPr>
        <p:spPr>
          <a:xfrm>
            <a:off x="838200" y="6946206"/>
            <a:ext cx="5104111" cy="170180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1" name="Text 69"/>
          <p:cNvSpPr/>
          <p:nvPr/>
        </p:nvSpPr>
        <p:spPr>
          <a:xfrm>
            <a:off x="1104900" y="7174806"/>
            <a:ext cx="5027781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b="1" kern="0" spc="257" dirty="0">
                <a:solidFill>
                  <a:srgbClr val="E8C88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TOTAL SCORE</a:t>
            </a:r>
            <a:endParaRPr lang="en-US" sz="1425" dirty="0"/>
          </a:p>
        </p:txBody>
      </p:sp>
      <p:sp>
        <p:nvSpPr>
          <p:cNvPr id="72" name="Text 70"/>
          <p:cNvSpPr/>
          <p:nvPr/>
        </p:nvSpPr>
        <p:spPr>
          <a:xfrm>
            <a:off x="1104900" y="7485956"/>
            <a:ext cx="5027781" cy="5334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______ / 40</a:t>
            </a:r>
            <a:endParaRPr lang="en-US" sz="3600" dirty="0"/>
          </a:p>
        </p:txBody>
      </p:sp>
      <p:sp>
        <p:nvSpPr>
          <p:cNvPr id="73" name="Shape 71"/>
          <p:cNvSpPr/>
          <p:nvPr/>
        </p:nvSpPr>
        <p:spPr>
          <a:xfrm>
            <a:off x="6209011" y="6946206"/>
            <a:ext cx="5869881" cy="1701800"/>
          </a:xfrm>
          <a:prstGeom prst="rect">
            <a:avLst/>
          </a:prstGeom>
          <a:ln w="6350">
            <a:solidFill>
              <a:srgbClr val="D6DED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4" name="Text 72"/>
          <p:cNvSpPr/>
          <p:nvPr/>
        </p:nvSpPr>
        <p:spPr>
          <a:xfrm>
            <a:off x="6482060" y="7408565"/>
            <a:ext cx="5483494" cy="8151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550" dirty="0">
                <a:solidFill>
                  <a:srgbClr val="1E3B33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Your score is not a judgement. It is your starting point.</a:t>
            </a:r>
            <a:endParaRPr lang="en-US" sz="2550" dirty="0"/>
          </a:p>
        </p:txBody>
      </p:sp>
      <p:sp>
        <p:nvSpPr>
          <p:cNvPr id="75" name="Text 73"/>
          <p:cNvSpPr/>
          <p:nvPr/>
        </p:nvSpPr>
        <p:spPr>
          <a:xfrm>
            <a:off x="12345591" y="7174806"/>
            <a:ext cx="5614522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b="1" kern="0" spc="228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MY THREE PRIORITY AREAS</a:t>
            </a:r>
            <a:endParaRPr lang="en-US" sz="1425" dirty="0"/>
          </a:p>
        </p:txBody>
      </p:sp>
      <p:sp>
        <p:nvSpPr>
          <p:cNvPr id="76" name="Shape 74"/>
          <p:cNvSpPr/>
          <p:nvPr/>
        </p:nvSpPr>
        <p:spPr>
          <a:xfrm>
            <a:off x="12345591" y="7714556"/>
            <a:ext cx="5104111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7" name="Shape 75"/>
          <p:cNvSpPr/>
          <p:nvPr/>
        </p:nvSpPr>
        <p:spPr>
          <a:xfrm>
            <a:off x="12345591" y="8063805"/>
            <a:ext cx="5104111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8" name="Shape 76"/>
          <p:cNvSpPr/>
          <p:nvPr/>
        </p:nvSpPr>
        <p:spPr>
          <a:xfrm>
            <a:off x="12345591" y="8413056"/>
            <a:ext cx="5104111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9" name="Shape 77"/>
          <p:cNvSpPr/>
          <p:nvPr/>
        </p:nvSpPr>
        <p:spPr>
          <a:xfrm>
            <a:off x="838200" y="9328150"/>
            <a:ext cx="166116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0" name="Text 78"/>
          <p:cNvSpPr/>
          <p:nvPr/>
        </p:nvSpPr>
        <p:spPr>
          <a:xfrm>
            <a:off x="838200" y="9601200"/>
            <a:ext cx="642238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kern="0" spc="189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| EMPOWERING AFRICA’S THOUGHT LEADERS</a:t>
            </a:r>
            <a:endParaRPr lang="en-US" sz="1350" dirty="0"/>
          </a:p>
        </p:txBody>
      </p:sp>
      <p:sp>
        <p:nvSpPr>
          <p:cNvPr id="81" name="Text 79"/>
          <p:cNvSpPr/>
          <p:nvPr/>
        </p:nvSpPr>
        <p:spPr>
          <a:xfrm>
            <a:off x="9986170" y="9601200"/>
            <a:ext cx="429206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kern="0" spc="189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350" dirty="0"/>
          </a:p>
        </p:txBody>
      </p:sp>
      <p:sp>
        <p:nvSpPr>
          <p:cNvPr id="82" name="Text 80"/>
          <p:cNvSpPr/>
          <p:nvPr/>
        </p:nvSpPr>
        <p:spPr>
          <a:xfrm>
            <a:off x="17197388" y="9601200"/>
            <a:ext cx="328613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kern="0" spc="189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04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8200" y="685800"/>
            <a:ext cx="1827276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429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KNOW YOUR MONEY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838200" y="1104900"/>
            <a:ext cx="18272760" cy="7116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568"/>
              </a:lnSpc>
              <a:buNone/>
            </a:pPr>
            <a:r>
              <a:rPr lang="en-US" sz="5100" b="1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WHERE DOES YOUR MONEY GO?</a:t>
            </a:r>
            <a:endParaRPr lang="en-US" sz="5100" dirty="0"/>
          </a:p>
        </p:txBody>
      </p:sp>
      <p:sp>
        <p:nvSpPr>
          <p:cNvPr id="4" name="Text 2"/>
          <p:cNvSpPr/>
          <p:nvPr/>
        </p:nvSpPr>
        <p:spPr>
          <a:xfrm>
            <a:off x="838200" y="1988046"/>
            <a:ext cx="18272760" cy="4905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850" dirty="0">
                <a:solidFill>
                  <a:srgbClr val="2C5147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You cannot manage what you do not see.</a:t>
            </a:r>
            <a:endParaRPr lang="en-US" sz="2850" dirty="0"/>
          </a:p>
        </p:txBody>
      </p:sp>
      <p:sp>
        <p:nvSpPr>
          <p:cNvPr id="5" name="Shape 3"/>
          <p:cNvSpPr/>
          <p:nvPr/>
        </p:nvSpPr>
        <p:spPr>
          <a:xfrm>
            <a:off x="838200" y="3221534"/>
            <a:ext cx="8847634" cy="9525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838200" y="2859584"/>
            <a:ext cx="9113063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97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MONTHLY MONEY SNAPSHOT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838200" y="3812084"/>
            <a:ext cx="4214217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838200" y="3380284"/>
            <a:ext cx="2875419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b="1" kern="0" spc="103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MONTHLY INCOME</a:t>
            </a:r>
            <a:endParaRPr lang="en-US" sz="1725" dirty="0"/>
          </a:p>
        </p:txBody>
      </p:sp>
      <p:sp>
        <p:nvSpPr>
          <p:cNvPr id="9" name="Shape 7"/>
          <p:cNvSpPr/>
          <p:nvPr/>
        </p:nvSpPr>
        <p:spPr>
          <a:xfrm>
            <a:off x="3623667" y="3653334"/>
            <a:ext cx="1428750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3623667" y="3392984"/>
            <a:ext cx="1571625" cy="260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8B9B9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UGX</a:t>
            </a:r>
            <a:endParaRPr lang="en-US" sz="1575" dirty="0"/>
          </a:p>
        </p:txBody>
      </p:sp>
      <p:sp>
        <p:nvSpPr>
          <p:cNvPr id="11" name="Shape 9"/>
          <p:cNvSpPr/>
          <p:nvPr/>
        </p:nvSpPr>
        <p:spPr>
          <a:xfrm>
            <a:off x="5471517" y="3812084"/>
            <a:ext cx="4214317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5471517" y="3380284"/>
            <a:ext cx="287552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b="1" kern="0" spc="103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SAVINGS</a:t>
            </a:r>
            <a:endParaRPr lang="en-US" sz="1725" dirty="0"/>
          </a:p>
        </p:txBody>
      </p:sp>
      <p:sp>
        <p:nvSpPr>
          <p:cNvPr id="13" name="Shape 11"/>
          <p:cNvSpPr/>
          <p:nvPr/>
        </p:nvSpPr>
        <p:spPr>
          <a:xfrm>
            <a:off x="8257084" y="3653334"/>
            <a:ext cx="1428750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8257084" y="3392984"/>
            <a:ext cx="1571625" cy="260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8B9B9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UGX</a:t>
            </a:r>
            <a:endParaRPr lang="en-US" sz="1575" dirty="0"/>
          </a:p>
        </p:txBody>
      </p:sp>
      <p:sp>
        <p:nvSpPr>
          <p:cNvPr id="15" name="Shape 13"/>
          <p:cNvSpPr/>
          <p:nvPr/>
        </p:nvSpPr>
        <p:spPr>
          <a:xfrm>
            <a:off x="838200" y="4593134"/>
            <a:ext cx="4214217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838200" y="3970834"/>
            <a:ext cx="2692438" cy="508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b="1" kern="0" spc="103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ESSENTIAL COMMITMENTS</a:t>
            </a:r>
            <a:endParaRPr lang="en-US" sz="1725" dirty="0"/>
          </a:p>
        </p:txBody>
      </p:sp>
      <p:sp>
        <p:nvSpPr>
          <p:cNvPr id="17" name="Shape 15"/>
          <p:cNvSpPr/>
          <p:nvPr/>
        </p:nvSpPr>
        <p:spPr>
          <a:xfrm>
            <a:off x="3623667" y="4243884"/>
            <a:ext cx="1428750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3623667" y="3983534"/>
            <a:ext cx="1571625" cy="260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8B9B9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UGX</a:t>
            </a:r>
            <a:endParaRPr lang="en-US" sz="1575" dirty="0"/>
          </a:p>
        </p:txBody>
      </p:sp>
      <p:sp>
        <p:nvSpPr>
          <p:cNvPr id="19" name="Shape 17"/>
          <p:cNvSpPr/>
          <p:nvPr/>
        </p:nvSpPr>
        <p:spPr>
          <a:xfrm>
            <a:off x="5471517" y="4593134"/>
            <a:ext cx="4214317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5471517" y="3970834"/>
            <a:ext cx="287552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b="1" kern="0" spc="103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INVESTMENTS</a:t>
            </a:r>
            <a:endParaRPr lang="en-US" sz="1725" dirty="0"/>
          </a:p>
        </p:txBody>
      </p:sp>
      <p:sp>
        <p:nvSpPr>
          <p:cNvPr id="21" name="Shape 19"/>
          <p:cNvSpPr/>
          <p:nvPr/>
        </p:nvSpPr>
        <p:spPr>
          <a:xfrm>
            <a:off x="8257084" y="4243884"/>
            <a:ext cx="1428750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8257084" y="3983534"/>
            <a:ext cx="1571625" cy="260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8B9B9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UGX</a:t>
            </a:r>
            <a:endParaRPr lang="en-US" sz="1575" dirty="0"/>
          </a:p>
        </p:txBody>
      </p:sp>
      <p:sp>
        <p:nvSpPr>
          <p:cNvPr id="23" name="Shape 21"/>
          <p:cNvSpPr/>
          <p:nvPr/>
        </p:nvSpPr>
        <p:spPr>
          <a:xfrm>
            <a:off x="838200" y="5183684"/>
            <a:ext cx="4214217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838200" y="4751884"/>
            <a:ext cx="2875419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b="1" kern="0" spc="103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LIFESTYLE SPENDING</a:t>
            </a:r>
            <a:endParaRPr lang="en-US" sz="1725" dirty="0"/>
          </a:p>
        </p:txBody>
      </p:sp>
      <p:sp>
        <p:nvSpPr>
          <p:cNvPr id="25" name="Shape 23"/>
          <p:cNvSpPr/>
          <p:nvPr/>
        </p:nvSpPr>
        <p:spPr>
          <a:xfrm>
            <a:off x="3623667" y="5024934"/>
            <a:ext cx="1428750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3623667" y="4764584"/>
            <a:ext cx="1571625" cy="260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8B9B9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UGX</a:t>
            </a:r>
            <a:endParaRPr lang="en-US" sz="1575" dirty="0"/>
          </a:p>
        </p:txBody>
      </p:sp>
      <p:sp>
        <p:nvSpPr>
          <p:cNvPr id="27" name="Shape 25"/>
          <p:cNvSpPr/>
          <p:nvPr/>
        </p:nvSpPr>
        <p:spPr>
          <a:xfrm>
            <a:off x="5471517" y="5183684"/>
            <a:ext cx="4214317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8" name="Text 26"/>
          <p:cNvSpPr/>
          <p:nvPr/>
        </p:nvSpPr>
        <p:spPr>
          <a:xfrm>
            <a:off x="5471517" y="4751884"/>
            <a:ext cx="287552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b="1" kern="0" spc="103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PROTECTION</a:t>
            </a:r>
            <a:endParaRPr lang="en-US" sz="1725" dirty="0"/>
          </a:p>
        </p:txBody>
      </p:sp>
      <p:sp>
        <p:nvSpPr>
          <p:cNvPr id="29" name="Shape 27"/>
          <p:cNvSpPr/>
          <p:nvPr/>
        </p:nvSpPr>
        <p:spPr>
          <a:xfrm>
            <a:off x="8257084" y="5024934"/>
            <a:ext cx="1428750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8257084" y="4764584"/>
            <a:ext cx="1571625" cy="260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8B9B9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UGX</a:t>
            </a:r>
            <a:endParaRPr lang="en-US" sz="1575" dirty="0"/>
          </a:p>
        </p:txBody>
      </p:sp>
      <p:sp>
        <p:nvSpPr>
          <p:cNvPr id="31" name="Shape 29"/>
          <p:cNvSpPr/>
          <p:nvPr/>
        </p:nvSpPr>
        <p:spPr>
          <a:xfrm>
            <a:off x="838200" y="5774234"/>
            <a:ext cx="4214217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2" name="Text 30"/>
          <p:cNvSpPr/>
          <p:nvPr/>
        </p:nvSpPr>
        <p:spPr>
          <a:xfrm>
            <a:off x="838200" y="5342434"/>
            <a:ext cx="2875419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b="1" kern="0" spc="103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DEBT REPAYMENTS</a:t>
            </a:r>
            <a:endParaRPr lang="en-US" sz="1725" dirty="0"/>
          </a:p>
        </p:txBody>
      </p:sp>
      <p:sp>
        <p:nvSpPr>
          <p:cNvPr id="33" name="Shape 31"/>
          <p:cNvSpPr/>
          <p:nvPr/>
        </p:nvSpPr>
        <p:spPr>
          <a:xfrm>
            <a:off x="3623667" y="5615484"/>
            <a:ext cx="1428750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4" name="Text 32"/>
          <p:cNvSpPr/>
          <p:nvPr/>
        </p:nvSpPr>
        <p:spPr>
          <a:xfrm>
            <a:off x="3623667" y="5355134"/>
            <a:ext cx="1571625" cy="260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8B9B9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UGX</a:t>
            </a:r>
            <a:endParaRPr lang="en-US" sz="1575" dirty="0"/>
          </a:p>
        </p:txBody>
      </p:sp>
      <p:sp>
        <p:nvSpPr>
          <p:cNvPr id="35" name="Shape 33"/>
          <p:cNvSpPr/>
          <p:nvPr/>
        </p:nvSpPr>
        <p:spPr>
          <a:xfrm>
            <a:off x="5471517" y="5774234"/>
            <a:ext cx="4214317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6" name="Text 34"/>
          <p:cNvSpPr/>
          <p:nvPr/>
        </p:nvSpPr>
        <p:spPr>
          <a:xfrm>
            <a:off x="5471517" y="5342434"/>
            <a:ext cx="287552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b="1" kern="0" spc="103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OTHER</a:t>
            </a:r>
            <a:endParaRPr lang="en-US" sz="1725" dirty="0"/>
          </a:p>
        </p:txBody>
      </p:sp>
      <p:sp>
        <p:nvSpPr>
          <p:cNvPr id="37" name="Shape 35"/>
          <p:cNvSpPr/>
          <p:nvPr/>
        </p:nvSpPr>
        <p:spPr>
          <a:xfrm>
            <a:off x="8257084" y="5615484"/>
            <a:ext cx="1428750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8" name="Text 36"/>
          <p:cNvSpPr/>
          <p:nvPr/>
        </p:nvSpPr>
        <p:spPr>
          <a:xfrm>
            <a:off x="8257084" y="5355134"/>
            <a:ext cx="1571625" cy="260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8B9B9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UGX</a:t>
            </a:r>
            <a:endParaRPr lang="en-US" sz="1575" dirty="0"/>
          </a:p>
        </p:txBody>
      </p:sp>
      <p:sp>
        <p:nvSpPr>
          <p:cNvPr id="39" name="Text 37"/>
          <p:cNvSpPr/>
          <p:nvPr/>
        </p:nvSpPr>
        <p:spPr>
          <a:xfrm>
            <a:off x="838200" y="5971084"/>
            <a:ext cx="7972177" cy="323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025" b="1" kern="0" spc="162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MONEY REMAINING</a:t>
            </a:r>
            <a:endParaRPr lang="en-US" sz="2025" dirty="0"/>
          </a:p>
        </p:txBody>
      </p:sp>
      <p:sp>
        <p:nvSpPr>
          <p:cNvPr id="40" name="Shape 38"/>
          <p:cNvSpPr/>
          <p:nvPr/>
        </p:nvSpPr>
        <p:spPr>
          <a:xfrm>
            <a:off x="8257084" y="6282234"/>
            <a:ext cx="1428750" cy="1905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1" name="Text 39"/>
          <p:cNvSpPr/>
          <p:nvPr/>
        </p:nvSpPr>
        <p:spPr>
          <a:xfrm>
            <a:off x="8257084" y="6021884"/>
            <a:ext cx="1571625" cy="260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8B9B9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UGX</a:t>
            </a:r>
            <a:endParaRPr lang="en-US" sz="1575" dirty="0"/>
          </a:p>
        </p:txBody>
      </p:sp>
      <p:sp>
        <p:nvSpPr>
          <p:cNvPr id="42" name="Text 40"/>
          <p:cNvSpPr/>
          <p:nvPr/>
        </p:nvSpPr>
        <p:spPr>
          <a:xfrm>
            <a:off x="10371634" y="2859584"/>
            <a:ext cx="7290409" cy="76338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550" b="1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DOES YOUR MONEY SAY ABOUT YOUR PRIORITIES?</a:t>
            </a:r>
            <a:endParaRPr lang="en-US" sz="2550" dirty="0"/>
          </a:p>
        </p:txBody>
      </p:sp>
      <p:sp>
        <p:nvSpPr>
          <p:cNvPr id="43" name="Text 41"/>
          <p:cNvSpPr/>
          <p:nvPr/>
        </p:nvSpPr>
        <p:spPr>
          <a:xfrm>
            <a:off x="10371634" y="3889673"/>
            <a:ext cx="7785874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b="1" kern="0" spc="228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ONE EXPENSE TO REVIEW</a:t>
            </a:r>
            <a:endParaRPr lang="en-US" sz="1425" dirty="0"/>
          </a:p>
        </p:txBody>
      </p:sp>
      <p:sp>
        <p:nvSpPr>
          <p:cNvPr id="44" name="Shape 42"/>
          <p:cNvSpPr/>
          <p:nvPr/>
        </p:nvSpPr>
        <p:spPr>
          <a:xfrm>
            <a:off x="10371634" y="4372273"/>
            <a:ext cx="7078067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5" name="Text 43"/>
          <p:cNvSpPr/>
          <p:nvPr/>
        </p:nvSpPr>
        <p:spPr>
          <a:xfrm>
            <a:off x="10371634" y="4626273"/>
            <a:ext cx="7785874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b="1" kern="0" spc="228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ONE AREA TO INCREASE</a:t>
            </a:r>
            <a:endParaRPr lang="en-US" sz="1425" dirty="0"/>
          </a:p>
        </p:txBody>
      </p:sp>
      <p:sp>
        <p:nvSpPr>
          <p:cNvPr id="46" name="Shape 44"/>
          <p:cNvSpPr/>
          <p:nvPr/>
        </p:nvSpPr>
        <p:spPr>
          <a:xfrm>
            <a:off x="10371634" y="5108873"/>
            <a:ext cx="7078067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7" name="Text 45"/>
          <p:cNvSpPr/>
          <p:nvPr/>
        </p:nvSpPr>
        <p:spPr>
          <a:xfrm>
            <a:off x="10371634" y="5362873"/>
            <a:ext cx="7785874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b="1" kern="0" spc="228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ONE HABIT TO CHANGE</a:t>
            </a:r>
            <a:endParaRPr lang="en-US" sz="1425" dirty="0"/>
          </a:p>
        </p:txBody>
      </p:sp>
      <p:sp>
        <p:nvSpPr>
          <p:cNvPr id="48" name="Shape 46"/>
          <p:cNvSpPr/>
          <p:nvPr/>
        </p:nvSpPr>
        <p:spPr>
          <a:xfrm>
            <a:off x="10371634" y="5845473"/>
            <a:ext cx="7078067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9" name="Shape 47"/>
          <p:cNvSpPr/>
          <p:nvPr/>
        </p:nvSpPr>
        <p:spPr>
          <a:xfrm>
            <a:off x="10371634" y="6175673"/>
            <a:ext cx="7078067" cy="965200"/>
          </a:xfrm>
          <a:prstGeom prst="rect">
            <a:avLst/>
          </a:prstGeom>
          <a:solidFill>
            <a:srgbClr val="F2F6F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0" name="Shape 48"/>
          <p:cNvSpPr/>
          <p:nvPr/>
        </p:nvSpPr>
        <p:spPr>
          <a:xfrm>
            <a:off x="10371634" y="6175673"/>
            <a:ext cx="38100" cy="965200"/>
          </a:xfrm>
          <a:prstGeom prst="rect">
            <a:avLst/>
          </a:prstGeom>
          <a:solidFill>
            <a:srgbClr val="B4893D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1" name="Text 49"/>
          <p:cNvSpPr/>
          <p:nvPr/>
        </p:nvSpPr>
        <p:spPr>
          <a:xfrm>
            <a:off x="10657384" y="6404273"/>
            <a:ext cx="6757009" cy="546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72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MONEY FOLLOWS PRIORITIES. MAKE YOUR PRIORITIES INTENTIONAL.</a:t>
            </a:r>
            <a:endParaRPr lang="en-US" sz="1800" dirty="0"/>
          </a:p>
        </p:txBody>
      </p:sp>
      <p:sp>
        <p:nvSpPr>
          <p:cNvPr id="52" name="Shape 50"/>
          <p:cNvSpPr/>
          <p:nvPr/>
        </p:nvSpPr>
        <p:spPr>
          <a:xfrm>
            <a:off x="838200" y="9328150"/>
            <a:ext cx="166116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3" name="Text 51"/>
          <p:cNvSpPr/>
          <p:nvPr/>
        </p:nvSpPr>
        <p:spPr>
          <a:xfrm>
            <a:off x="838200" y="9601200"/>
            <a:ext cx="642238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kern="0" spc="189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| EMPOWERING AFRICA’S THOUGHT LEADERS</a:t>
            </a:r>
            <a:endParaRPr lang="en-US" sz="1350" dirty="0"/>
          </a:p>
        </p:txBody>
      </p:sp>
      <p:sp>
        <p:nvSpPr>
          <p:cNvPr id="54" name="Text 52"/>
          <p:cNvSpPr/>
          <p:nvPr/>
        </p:nvSpPr>
        <p:spPr>
          <a:xfrm>
            <a:off x="9986268" y="9601200"/>
            <a:ext cx="429206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kern="0" spc="189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350" dirty="0"/>
          </a:p>
        </p:txBody>
      </p:sp>
      <p:sp>
        <p:nvSpPr>
          <p:cNvPr id="55" name="Text 53"/>
          <p:cNvSpPr/>
          <p:nvPr/>
        </p:nvSpPr>
        <p:spPr>
          <a:xfrm>
            <a:off x="17197685" y="9601200"/>
            <a:ext cx="328315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kern="0" spc="189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05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8200" y="685800"/>
            <a:ext cx="1827276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429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YOUR FINANCIAL RESILIENCE CHECK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838200" y="1104900"/>
            <a:ext cx="13735050" cy="12781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735"/>
              </a:lnSpc>
              <a:buNone/>
            </a:pPr>
            <a:r>
              <a:rPr lang="en-US" sz="4650" b="1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IF YOUR INCOME STOPPED TOMORROW, HOW LONG COULD LIFE CONTINUE?</a:t>
            </a:r>
            <a:endParaRPr lang="en-US" sz="4650" dirty="0"/>
          </a:p>
        </p:txBody>
      </p:sp>
      <p:sp>
        <p:nvSpPr>
          <p:cNvPr id="4" name="Shape 2"/>
          <p:cNvSpPr/>
          <p:nvPr/>
        </p:nvSpPr>
        <p:spPr>
          <a:xfrm>
            <a:off x="838200" y="2744986"/>
            <a:ext cx="8382000" cy="2428081"/>
          </a:xfrm>
          <a:prstGeom prst="rect">
            <a:avLst/>
          </a:prstGeom>
          <a:ln w="6350">
            <a:solidFill>
              <a:srgbClr val="1E3B3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1130300" y="3018036"/>
            <a:ext cx="8031734" cy="7008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800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If your primary income stopped today, approximately how long could your essential household expenses continue?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1130300" y="3890367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1511300" y="3896717"/>
            <a:ext cx="2634764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b="1" kern="0" spc="69" dirty="0">
                <a:solidFill>
                  <a:srgbClr val="1730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LESS THAN 1 MONTH</a:t>
            </a:r>
            <a:endParaRPr lang="en-US" sz="1725" dirty="0"/>
          </a:p>
        </p:txBody>
      </p:sp>
      <p:sp>
        <p:nvSpPr>
          <p:cNvPr id="8" name="Shape 6"/>
          <p:cNvSpPr/>
          <p:nvPr/>
        </p:nvSpPr>
        <p:spPr>
          <a:xfrm>
            <a:off x="5181600" y="3890367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5562600" y="3896717"/>
            <a:ext cx="161659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b="1" kern="0" spc="69" dirty="0">
                <a:solidFill>
                  <a:srgbClr val="1730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1–3 MONTHS</a:t>
            </a:r>
            <a:endParaRPr lang="en-US" sz="1725" dirty="0"/>
          </a:p>
        </p:txBody>
      </p:sp>
      <p:sp>
        <p:nvSpPr>
          <p:cNvPr id="10" name="Shape 8"/>
          <p:cNvSpPr/>
          <p:nvPr/>
        </p:nvSpPr>
        <p:spPr>
          <a:xfrm>
            <a:off x="1130300" y="4271367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1511300" y="4277717"/>
            <a:ext cx="161659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b="1" kern="0" spc="69" dirty="0">
                <a:solidFill>
                  <a:srgbClr val="1730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3–6 MONTHS</a:t>
            </a:r>
            <a:endParaRPr lang="en-US" sz="1725" dirty="0"/>
          </a:p>
        </p:txBody>
      </p:sp>
      <p:sp>
        <p:nvSpPr>
          <p:cNvPr id="12" name="Shape 10"/>
          <p:cNvSpPr/>
          <p:nvPr/>
        </p:nvSpPr>
        <p:spPr>
          <a:xfrm>
            <a:off x="5181600" y="4271367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5562600" y="4277717"/>
            <a:ext cx="176022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b="1" kern="0" spc="69" dirty="0">
                <a:solidFill>
                  <a:srgbClr val="1730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6–12 MONTHS</a:t>
            </a:r>
            <a:endParaRPr lang="en-US" sz="1725" dirty="0"/>
          </a:p>
        </p:txBody>
      </p:sp>
      <p:sp>
        <p:nvSpPr>
          <p:cNvPr id="14" name="Shape 12"/>
          <p:cNvSpPr/>
          <p:nvPr/>
        </p:nvSpPr>
        <p:spPr>
          <a:xfrm>
            <a:off x="1130300" y="4652367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1511300" y="4658717"/>
            <a:ext cx="305932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b="1" kern="0" spc="69" dirty="0">
                <a:solidFill>
                  <a:srgbClr val="1730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MORE THAN 12 MONTHS</a:t>
            </a:r>
            <a:endParaRPr lang="en-US" sz="1725" dirty="0"/>
          </a:p>
        </p:txBody>
      </p:sp>
      <p:sp>
        <p:nvSpPr>
          <p:cNvPr id="16" name="Shape 14"/>
          <p:cNvSpPr/>
          <p:nvPr/>
        </p:nvSpPr>
        <p:spPr>
          <a:xfrm>
            <a:off x="838200" y="5439767"/>
            <a:ext cx="2667000" cy="1646634"/>
          </a:xfrm>
          <a:prstGeom prst="rect">
            <a:avLst/>
          </a:prstGeom>
          <a:solidFill>
            <a:srgbClr val="F2F6F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1047750" y="5649317"/>
            <a:ext cx="2324100" cy="5008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1500"/>
              </a:lnSpc>
              <a:buNone/>
            </a:pPr>
            <a:r>
              <a:rPr lang="en-US" sz="1350" b="1" kern="0" spc="162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MONTHLY ESSENTIAL EXPENSES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1047750" y="6639123"/>
            <a:ext cx="2247900" cy="9525"/>
          </a:xfrm>
          <a:prstGeom prst="rect">
            <a:avLst/>
          </a:prstGeom>
          <a:solidFill>
            <a:srgbClr val="A3B2A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1047750" y="6359723"/>
            <a:ext cx="2472690" cy="260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8B9B9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UGX</a:t>
            </a:r>
            <a:endParaRPr lang="en-US" sz="1575" dirty="0"/>
          </a:p>
        </p:txBody>
      </p:sp>
      <p:sp>
        <p:nvSpPr>
          <p:cNvPr id="20" name="Shape 18"/>
          <p:cNvSpPr/>
          <p:nvPr/>
        </p:nvSpPr>
        <p:spPr>
          <a:xfrm>
            <a:off x="3695700" y="5439767"/>
            <a:ext cx="2667000" cy="1646634"/>
          </a:xfrm>
          <a:prstGeom prst="rect">
            <a:avLst/>
          </a:prstGeom>
          <a:solidFill>
            <a:srgbClr val="F2F6F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3905250" y="5649317"/>
            <a:ext cx="2324100" cy="7322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1500"/>
              </a:lnSpc>
              <a:buNone/>
            </a:pPr>
            <a:r>
              <a:rPr lang="en-US" sz="1350" b="1" kern="0" spc="162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CURRENT EMERGENCY RESERVE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3905250" y="6870502"/>
            <a:ext cx="2247900" cy="9525"/>
          </a:xfrm>
          <a:prstGeom prst="rect">
            <a:avLst/>
          </a:prstGeom>
          <a:solidFill>
            <a:srgbClr val="A3B2A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3905250" y="6591102"/>
            <a:ext cx="2472690" cy="260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8B9B95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UGX</a:t>
            </a:r>
            <a:endParaRPr lang="en-US" sz="1575" dirty="0"/>
          </a:p>
        </p:txBody>
      </p:sp>
      <p:sp>
        <p:nvSpPr>
          <p:cNvPr id="24" name="Shape 22"/>
          <p:cNvSpPr/>
          <p:nvPr/>
        </p:nvSpPr>
        <p:spPr>
          <a:xfrm>
            <a:off x="6553200" y="5439767"/>
            <a:ext cx="2667000" cy="1646634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6762750" y="5649317"/>
            <a:ext cx="2324100" cy="5008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1500"/>
              </a:lnSpc>
              <a:buNone/>
            </a:pPr>
            <a:r>
              <a:rPr lang="en-US" sz="1350" b="1" kern="0" spc="162" dirty="0">
                <a:solidFill>
                  <a:srgbClr val="E8C88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CURRENT FINANCIAL BUFFER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6762750" y="6639123"/>
            <a:ext cx="2247900" cy="9525"/>
          </a:xfrm>
          <a:prstGeom prst="rect">
            <a:avLst/>
          </a:prstGeom>
          <a:solidFill>
            <a:srgbClr val="FFFFFF">
              <a:alpha val="4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6762750" y="6359723"/>
            <a:ext cx="2472690" cy="260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dirty="0">
                <a:solidFill>
                  <a:srgbClr val="C2CFC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Months</a:t>
            </a:r>
            <a:endParaRPr lang="en-US" sz="1575" dirty="0"/>
          </a:p>
        </p:txBody>
      </p:sp>
      <p:sp>
        <p:nvSpPr>
          <p:cNvPr id="28" name="Shape 26"/>
          <p:cNvSpPr/>
          <p:nvPr/>
        </p:nvSpPr>
        <p:spPr>
          <a:xfrm>
            <a:off x="9829800" y="3106936"/>
            <a:ext cx="76200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9829800" y="2744986"/>
            <a:ext cx="784860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97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COULD INTERRUPT YOUR INCOME?</a:t>
            </a:r>
            <a:endParaRPr lang="en-US" sz="1650" dirty="0"/>
          </a:p>
        </p:txBody>
      </p:sp>
      <p:sp>
        <p:nvSpPr>
          <p:cNvPr id="30" name="Shape 28"/>
          <p:cNvSpPr/>
          <p:nvPr/>
        </p:nvSpPr>
        <p:spPr>
          <a:xfrm>
            <a:off x="9829800" y="3345061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Text 29"/>
          <p:cNvSpPr/>
          <p:nvPr/>
        </p:nvSpPr>
        <p:spPr>
          <a:xfrm>
            <a:off x="10210800" y="3341886"/>
            <a:ext cx="926604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Job loss</a:t>
            </a:r>
            <a:endParaRPr lang="en-US" sz="1800" dirty="0"/>
          </a:p>
        </p:txBody>
      </p:sp>
      <p:sp>
        <p:nvSpPr>
          <p:cNvPr id="32" name="Shape 30"/>
          <p:cNvSpPr/>
          <p:nvPr/>
        </p:nvSpPr>
        <p:spPr>
          <a:xfrm>
            <a:off x="13792200" y="3345061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Text 31"/>
          <p:cNvSpPr/>
          <p:nvPr/>
        </p:nvSpPr>
        <p:spPr>
          <a:xfrm>
            <a:off x="14173200" y="3341886"/>
            <a:ext cx="2205950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Business slowdown</a:t>
            </a:r>
            <a:endParaRPr lang="en-US" sz="1800" dirty="0"/>
          </a:p>
        </p:txBody>
      </p:sp>
      <p:sp>
        <p:nvSpPr>
          <p:cNvPr id="34" name="Shape 32"/>
          <p:cNvSpPr/>
          <p:nvPr/>
        </p:nvSpPr>
        <p:spPr>
          <a:xfrm>
            <a:off x="9829800" y="3751461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5" name="Text 33"/>
          <p:cNvSpPr/>
          <p:nvPr/>
        </p:nvSpPr>
        <p:spPr>
          <a:xfrm>
            <a:off x="10210800" y="3748286"/>
            <a:ext cx="727273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Illness</a:t>
            </a:r>
            <a:endParaRPr lang="en-US" sz="1800" dirty="0"/>
          </a:p>
        </p:txBody>
      </p:sp>
      <p:sp>
        <p:nvSpPr>
          <p:cNvPr id="36" name="Shape 34"/>
          <p:cNvSpPr/>
          <p:nvPr/>
        </p:nvSpPr>
        <p:spPr>
          <a:xfrm>
            <a:off x="13792200" y="3751461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Text 35"/>
          <p:cNvSpPr/>
          <p:nvPr/>
        </p:nvSpPr>
        <p:spPr>
          <a:xfrm>
            <a:off x="14173200" y="3748286"/>
            <a:ext cx="2045077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Family emergency</a:t>
            </a:r>
            <a:endParaRPr lang="en-US" sz="1800" dirty="0"/>
          </a:p>
        </p:txBody>
      </p:sp>
      <p:sp>
        <p:nvSpPr>
          <p:cNvPr id="38" name="Shape 36"/>
          <p:cNvSpPr/>
          <p:nvPr/>
        </p:nvSpPr>
        <p:spPr>
          <a:xfrm>
            <a:off x="9829800" y="4157861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9" name="Text 37"/>
          <p:cNvSpPr/>
          <p:nvPr/>
        </p:nvSpPr>
        <p:spPr>
          <a:xfrm>
            <a:off x="10210800" y="4154686"/>
            <a:ext cx="2295882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Economic disruption</a:t>
            </a:r>
            <a:endParaRPr lang="en-US" sz="1800" dirty="0"/>
          </a:p>
        </p:txBody>
      </p:sp>
      <p:sp>
        <p:nvSpPr>
          <p:cNvPr id="40" name="Shape 38"/>
          <p:cNvSpPr/>
          <p:nvPr/>
        </p:nvSpPr>
        <p:spPr>
          <a:xfrm>
            <a:off x="13792200" y="4157861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1" name="Text 39"/>
          <p:cNvSpPr/>
          <p:nvPr/>
        </p:nvSpPr>
        <p:spPr>
          <a:xfrm>
            <a:off x="14173200" y="4154686"/>
            <a:ext cx="1634599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Major expense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9829800" y="4751586"/>
            <a:ext cx="7848600" cy="6953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5612"/>
              </a:lnSpc>
              <a:buNone/>
            </a:pPr>
            <a:r>
              <a:rPr lang="en-US" sz="2250" b="1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ONE ACTION COULD IMPROVE YOUR FINANCIAL RESILIENCE?</a:t>
            </a:r>
            <a:endParaRPr lang="en-US" sz="2250" dirty="0"/>
          </a:p>
        </p:txBody>
      </p:sp>
      <p:sp>
        <p:nvSpPr>
          <p:cNvPr id="43" name="Shape 41"/>
          <p:cNvSpPr/>
          <p:nvPr/>
        </p:nvSpPr>
        <p:spPr>
          <a:xfrm>
            <a:off x="9829800" y="5923161"/>
            <a:ext cx="7620000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4" name="Shape 42"/>
          <p:cNvSpPr/>
          <p:nvPr/>
        </p:nvSpPr>
        <p:spPr>
          <a:xfrm>
            <a:off x="9829800" y="6253361"/>
            <a:ext cx="7620000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5" name="Shape 43"/>
          <p:cNvSpPr/>
          <p:nvPr/>
        </p:nvSpPr>
        <p:spPr>
          <a:xfrm>
            <a:off x="9829800" y="6564511"/>
            <a:ext cx="7620000" cy="96520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6" name="Text 44"/>
          <p:cNvSpPr/>
          <p:nvPr/>
        </p:nvSpPr>
        <p:spPr>
          <a:xfrm>
            <a:off x="10077450" y="6793111"/>
            <a:ext cx="7353300" cy="546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72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PREPARE FOR THE EXPECTED. PROTECT AGAINST THE UNEXPECTED.</a:t>
            </a:r>
            <a:endParaRPr lang="en-US" sz="1800" dirty="0"/>
          </a:p>
        </p:txBody>
      </p:sp>
      <p:sp>
        <p:nvSpPr>
          <p:cNvPr id="47" name="Shape 45"/>
          <p:cNvSpPr/>
          <p:nvPr/>
        </p:nvSpPr>
        <p:spPr>
          <a:xfrm>
            <a:off x="838200" y="9328150"/>
            <a:ext cx="166116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8" name="Text 46"/>
          <p:cNvSpPr/>
          <p:nvPr/>
        </p:nvSpPr>
        <p:spPr>
          <a:xfrm>
            <a:off x="838200" y="9601200"/>
            <a:ext cx="642238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kern="0" spc="189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| EMPOWERING AFRICA’S THOUGHT LEADERS</a:t>
            </a:r>
            <a:endParaRPr lang="en-US" sz="1350" dirty="0"/>
          </a:p>
        </p:txBody>
      </p:sp>
      <p:sp>
        <p:nvSpPr>
          <p:cNvPr id="49" name="Text 47"/>
          <p:cNvSpPr/>
          <p:nvPr/>
        </p:nvSpPr>
        <p:spPr>
          <a:xfrm>
            <a:off x="9986268" y="9601200"/>
            <a:ext cx="429206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kern="0" spc="189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350" dirty="0"/>
          </a:p>
        </p:txBody>
      </p:sp>
      <p:sp>
        <p:nvSpPr>
          <p:cNvPr id="50" name="Text 48"/>
          <p:cNvSpPr/>
          <p:nvPr/>
        </p:nvSpPr>
        <p:spPr>
          <a:xfrm>
            <a:off x="17197586" y="9601200"/>
            <a:ext cx="32841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kern="0" spc="189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06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8200" y="685800"/>
            <a:ext cx="1100137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429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FROM SAVING TO PURPOSE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838200" y="1085850"/>
            <a:ext cx="10301288" cy="1238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6429"/>
              </a:lnSpc>
              <a:buNone/>
            </a:pPr>
            <a:r>
              <a:rPr lang="en-US" sz="4500" b="1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DON’T JUST SAVE MONEY. GIVE YOUR MONEY A PURPOSE.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12936855" y="1623219"/>
            <a:ext cx="4512945" cy="70088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lnSpc>
                <a:spcPct val="130500"/>
              </a:lnSpc>
              <a:buNone/>
            </a:pPr>
            <a:r>
              <a:rPr lang="en-US" sz="1800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Different financial goals require different amounts, timelines and strategies.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38200" y="2667000"/>
            <a:ext cx="16611600" cy="73660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990600" y="2838450"/>
            <a:ext cx="2461831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425" b="1" kern="0" spc="142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FINANCIAL GOAL</a:t>
            </a:r>
            <a:endParaRPr lang="en-US" sz="1425" dirty="0"/>
          </a:p>
        </p:txBody>
      </p:sp>
      <p:sp>
        <p:nvSpPr>
          <p:cNvPr id="7" name="Text 5"/>
          <p:cNvSpPr/>
          <p:nvPr/>
        </p:nvSpPr>
        <p:spPr>
          <a:xfrm>
            <a:off x="3676650" y="2838450"/>
            <a:ext cx="2363724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425" b="1" kern="0" spc="142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TARGET AMOUNT</a:t>
            </a:r>
            <a:endParaRPr lang="en-US" sz="1425" dirty="0"/>
          </a:p>
        </p:txBody>
      </p:sp>
      <p:sp>
        <p:nvSpPr>
          <p:cNvPr id="8" name="Text 6"/>
          <p:cNvSpPr/>
          <p:nvPr/>
        </p:nvSpPr>
        <p:spPr>
          <a:xfrm>
            <a:off x="6267450" y="2838450"/>
            <a:ext cx="1695450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425" b="1" kern="0" spc="142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TARGET DATE</a:t>
            </a:r>
            <a:endParaRPr lang="en-US" sz="1425" dirty="0"/>
          </a:p>
        </p:txBody>
      </p:sp>
      <p:sp>
        <p:nvSpPr>
          <p:cNvPr id="9" name="Text 7"/>
          <p:cNvSpPr/>
          <p:nvPr/>
        </p:nvSpPr>
        <p:spPr>
          <a:xfrm>
            <a:off x="8191500" y="2838450"/>
            <a:ext cx="2363724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425" b="1" kern="0" spc="142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CURRENT AMOUNT</a:t>
            </a:r>
            <a:endParaRPr lang="en-US" sz="1425" dirty="0"/>
          </a:p>
        </p:txBody>
      </p:sp>
      <p:sp>
        <p:nvSpPr>
          <p:cNvPr id="10" name="Text 8"/>
          <p:cNvSpPr/>
          <p:nvPr/>
        </p:nvSpPr>
        <p:spPr>
          <a:xfrm>
            <a:off x="10782300" y="2838450"/>
            <a:ext cx="2363724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425" b="1" kern="0" spc="142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MONTHLY CONTRIBUTION</a:t>
            </a:r>
            <a:endParaRPr lang="en-US" sz="1425" dirty="0"/>
          </a:p>
        </p:txBody>
      </p:sp>
      <p:sp>
        <p:nvSpPr>
          <p:cNvPr id="11" name="Text 9"/>
          <p:cNvSpPr/>
          <p:nvPr/>
        </p:nvSpPr>
        <p:spPr>
          <a:xfrm>
            <a:off x="13373100" y="2838450"/>
            <a:ext cx="1504950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425" b="1" kern="0" spc="142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GAP</a:t>
            </a:r>
            <a:endParaRPr lang="en-US" sz="1425" dirty="0"/>
          </a:p>
        </p:txBody>
      </p:sp>
      <p:sp>
        <p:nvSpPr>
          <p:cNvPr id="12" name="Text 10"/>
          <p:cNvSpPr/>
          <p:nvPr/>
        </p:nvSpPr>
        <p:spPr>
          <a:xfrm>
            <a:off x="15106650" y="2838450"/>
            <a:ext cx="2266950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425" b="1" kern="0" spc="142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NEXT ACTION</a:t>
            </a:r>
            <a:endParaRPr lang="en-US" sz="1425" dirty="0"/>
          </a:p>
        </p:txBody>
      </p:sp>
      <p:sp>
        <p:nvSpPr>
          <p:cNvPr id="13" name="Shape 11"/>
          <p:cNvSpPr/>
          <p:nvPr/>
        </p:nvSpPr>
        <p:spPr>
          <a:xfrm>
            <a:off x="838200" y="4238625"/>
            <a:ext cx="26860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990600" y="3594100"/>
            <a:ext cx="2461831" cy="4921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650" b="1" kern="0" spc="66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EMERGENCY RESERVE</a:t>
            </a:r>
            <a:endParaRPr lang="en-US" sz="1650" dirty="0"/>
          </a:p>
        </p:txBody>
      </p:sp>
      <p:sp>
        <p:nvSpPr>
          <p:cNvPr id="15" name="Shape 13"/>
          <p:cNvSpPr/>
          <p:nvPr/>
        </p:nvSpPr>
        <p:spPr>
          <a:xfrm>
            <a:off x="3524250" y="4238625"/>
            <a:ext cx="25908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6115050" y="4238625"/>
            <a:ext cx="19240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8039100" y="4238625"/>
            <a:ext cx="25908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10629900" y="4238625"/>
            <a:ext cx="25908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13220700" y="4238625"/>
            <a:ext cx="17335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14954250" y="4238625"/>
            <a:ext cx="24955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Shape 19"/>
          <p:cNvSpPr/>
          <p:nvPr/>
        </p:nvSpPr>
        <p:spPr>
          <a:xfrm>
            <a:off x="838200" y="5083175"/>
            <a:ext cx="26860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990600" y="4435475"/>
            <a:ext cx="2461831" cy="495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650" b="1" kern="0" spc="66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CHILDREN’S EDUCATION</a:t>
            </a:r>
            <a:endParaRPr lang="en-US" sz="1650" dirty="0"/>
          </a:p>
        </p:txBody>
      </p:sp>
      <p:sp>
        <p:nvSpPr>
          <p:cNvPr id="23" name="Shape 21"/>
          <p:cNvSpPr/>
          <p:nvPr/>
        </p:nvSpPr>
        <p:spPr>
          <a:xfrm>
            <a:off x="3524250" y="5083175"/>
            <a:ext cx="25908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>
            <a:off x="6115050" y="5083175"/>
            <a:ext cx="19240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8039100" y="5083175"/>
            <a:ext cx="25908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6" name="Shape 24"/>
          <p:cNvSpPr/>
          <p:nvPr/>
        </p:nvSpPr>
        <p:spPr>
          <a:xfrm>
            <a:off x="10629900" y="5083175"/>
            <a:ext cx="25908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Shape 25"/>
          <p:cNvSpPr/>
          <p:nvPr/>
        </p:nvSpPr>
        <p:spPr>
          <a:xfrm>
            <a:off x="13220700" y="5083175"/>
            <a:ext cx="17335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8" name="Shape 26"/>
          <p:cNvSpPr/>
          <p:nvPr/>
        </p:nvSpPr>
        <p:spPr>
          <a:xfrm>
            <a:off x="14954250" y="5083175"/>
            <a:ext cx="24955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9" name="Shape 27"/>
          <p:cNvSpPr/>
          <p:nvPr/>
        </p:nvSpPr>
        <p:spPr>
          <a:xfrm>
            <a:off x="838200" y="5699125"/>
            <a:ext cx="26860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990600" y="5280025"/>
            <a:ext cx="2461831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650" b="1" kern="0" spc="66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HOME</a:t>
            </a:r>
            <a:endParaRPr lang="en-US" sz="1650" dirty="0"/>
          </a:p>
        </p:txBody>
      </p:sp>
      <p:sp>
        <p:nvSpPr>
          <p:cNvPr id="31" name="Shape 29"/>
          <p:cNvSpPr/>
          <p:nvPr/>
        </p:nvSpPr>
        <p:spPr>
          <a:xfrm>
            <a:off x="3524250" y="5699125"/>
            <a:ext cx="25908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2" name="Shape 30"/>
          <p:cNvSpPr/>
          <p:nvPr/>
        </p:nvSpPr>
        <p:spPr>
          <a:xfrm>
            <a:off x="6115050" y="5699125"/>
            <a:ext cx="19240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3" name="Shape 31"/>
          <p:cNvSpPr/>
          <p:nvPr/>
        </p:nvSpPr>
        <p:spPr>
          <a:xfrm>
            <a:off x="8039100" y="5699125"/>
            <a:ext cx="25908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4" name="Shape 32"/>
          <p:cNvSpPr/>
          <p:nvPr/>
        </p:nvSpPr>
        <p:spPr>
          <a:xfrm>
            <a:off x="10629900" y="5699125"/>
            <a:ext cx="25908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5" name="Shape 33"/>
          <p:cNvSpPr/>
          <p:nvPr/>
        </p:nvSpPr>
        <p:spPr>
          <a:xfrm>
            <a:off x="13220700" y="5699125"/>
            <a:ext cx="17335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6" name="Shape 34"/>
          <p:cNvSpPr/>
          <p:nvPr/>
        </p:nvSpPr>
        <p:spPr>
          <a:xfrm>
            <a:off x="14954250" y="5699125"/>
            <a:ext cx="24955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7" name="Shape 35"/>
          <p:cNvSpPr/>
          <p:nvPr/>
        </p:nvSpPr>
        <p:spPr>
          <a:xfrm>
            <a:off x="838200" y="6315075"/>
            <a:ext cx="26860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8" name="Text 36"/>
          <p:cNvSpPr/>
          <p:nvPr/>
        </p:nvSpPr>
        <p:spPr>
          <a:xfrm>
            <a:off x="990600" y="5895975"/>
            <a:ext cx="2461831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650" b="1" kern="0" spc="66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BUSINESS</a:t>
            </a:r>
            <a:endParaRPr lang="en-US" sz="1650" dirty="0"/>
          </a:p>
        </p:txBody>
      </p:sp>
      <p:sp>
        <p:nvSpPr>
          <p:cNvPr id="39" name="Shape 37"/>
          <p:cNvSpPr/>
          <p:nvPr/>
        </p:nvSpPr>
        <p:spPr>
          <a:xfrm>
            <a:off x="3524250" y="6315075"/>
            <a:ext cx="25908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0" name="Shape 38"/>
          <p:cNvSpPr/>
          <p:nvPr/>
        </p:nvSpPr>
        <p:spPr>
          <a:xfrm>
            <a:off x="6115050" y="6315075"/>
            <a:ext cx="19240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1" name="Shape 39"/>
          <p:cNvSpPr/>
          <p:nvPr/>
        </p:nvSpPr>
        <p:spPr>
          <a:xfrm>
            <a:off x="8039100" y="6315075"/>
            <a:ext cx="25908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2" name="Shape 40"/>
          <p:cNvSpPr/>
          <p:nvPr/>
        </p:nvSpPr>
        <p:spPr>
          <a:xfrm>
            <a:off x="10629900" y="6315075"/>
            <a:ext cx="25908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3" name="Shape 41"/>
          <p:cNvSpPr/>
          <p:nvPr/>
        </p:nvSpPr>
        <p:spPr>
          <a:xfrm>
            <a:off x="13220700" y="6315075"/>
            <a:ext cx="17335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4" name="Shape 42"/>
          <p:cNvSpPr/>
          <p:nvPr/>
        </p:nvSpPr>
        <p:spPr>
          <a:xfrm>
            <a:off x="14954250" y="6315075"/>
            <a:ext cx="24955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5" name="Shape 43"/>
          <p:cNvSpPr/>
          <p:nvPr/>
        </p:nvSpPr>
        <p:spPr>
          <a:xfrm>
            <a:off x="838200" y="6931025"/>
            <a:ext cx="26860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6" name="Text 44"/>
          <p:cNvSpPr/>
          <p:nvPr/>
        </p:nvSpPr>
        <p:spPr>
          <a:xfrm>
            <a:off x="990600" y="6511925"/>
            <a:ext cx="2461831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650" b="1" kern="0" spc="66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RETIREMENT</a:t>
            </a:r>
            <a:endParaRPr lang="en-US" sz="1650" dirty="0"/>
          </a:p>
        </p:txBody>
      </p:sp>
      <p:sp>
        <p:nvSpPr>
          <p:cNvPr id="47" name="Shape 45"/>
          <p:cNvSpPr/>
          <p:nvPr/>
        </p:nvSpPr>
        <p:spPr>
          <a:xfrm>
            <a:off x="3524250" y="6931025"/>
            <a:ext cx="25908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8" name="Shape 46"/>
          <p:cNvSpPr/>
          <p:nvPr/>
        </p:nvSpPr>
        <p:spPr>
          <a:xfrm>
            <a:off x="6115050" y="6931025"/>
            <a:ext cx="19240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9" name="Shape 47"/>
          <p:cNvSpPr/>
          <p:nvPr/>
        </p:nvSpPr>
        <p:spPr>
          <a:xfrm>
            <a:off x="8039100" y="6931025"/>
            <a:ext cx="25908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0" name="Shape 48"/>
          <p:cNvSpPr/>
          <p:nvPr/>
        </p:nvSpPr>
        <p:spPr>
          <a:xfrm>
            <a:off x="10629900" y="6931025"/>
            <a:ext cx="25908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1" name="Shape 49"/>
          <p:cNvSpPr/>
          <p:nvPr/>
        </p:nvSpPr>
        <p:spPr>
          <a:xfrm>
            <a:off x="13220700" y="6931025"/>
            <a:ext cx="17335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2" name="Shape 50"/>
          <p:cNvSpPr/>
          <p:nvPr/>
        </p:nvSpPr>
        <p:spPr>
          <a:xfrm>
            <a:off x="14954250" y="6931025"/>
            <a:ext cx="24955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3" name="Shape 51"/>
          <p:cNvSpPr/>
          <p:nvPr/>
        </p:nvSpPr>
        <p:spPr>
          <a:xfrm>
            <a:off x="838200" y="7546975"/>
            <a:ext cx="26860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4" name="Text 52"/>
          <p:cNvSpPr/>
          <p:nvPr/>
        </p:nvSpPr>
        <p:spPr>
          <a:xfrm>
            <a:off x="990600" y="7127875"/>
            <a:ext cx="2461831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650" b="1" kern="0" spc="66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LEGACY</a:t>
            </a:r>
            <a:endParaRPr lang="en-US" sz="1650" dirty="0"/>
          </a:p>
        </p:txBody>
      </p:sp>
      <p:sp>
        <p:nvSpPr>
          <p:cNvPr id="55" name="Shape 53"/>
          <p:cNvSpPr/>
          <p:nvPr/>
        </p:nvSpPr>
        <p:spPr>
          <a:xfrm>
            <a:off x="3524250" y="7546975"/>
            <a:ext cx="25908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6" name="Shape 54"/>
          <p:cNvSpPr/>
          <p:nvPr/>
        </p:nvSpPr>
        <p:spPr>
          <a:xfrm>
            <a:off x="6115050" y="7546975"/>
            <a:ext cx="19240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7" name="Shape 55"/>
          <p:cNvSpPr/>
          <p:nvPr/>
        </p:nvSpPr>
        <p:spPr>
          <a:xfrm>
            <a:off x="8039100" y="7546975"/>
            <a:ext cx="25908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8" name="Shape 56"/>
          <p:cNvSpPr/>
          <p:nvPr/>
        </p:nvSpPr>
        <p:spPr>
          <a:xfrm>
            <a:off x="10629900" y="7546975"/>
            <a:ext cx="25908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9" name="Shape 57"/>
          <p:cNvSpPr/>
          <p:nvPr/>
        </p:nvSpPr>
        <p:spPr>
          <a:xfrm>
            <a:off x="13220700" y="7546975"/>
            <a:ext cx="17335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0" name="Shape 58"/>
          <p:cNvSpPr/>
          <p:nvPr/>
        </p:nvSpPr>
        <p:spPr>
          <a:xfrm>
            <a:off x="14954250" y="7546975"/>
            <a:ext cx="249555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1" name="Shape 59"/>
          <p:cNvSpPr/>
          <p:nvPr/>
        </p:nvSpPr>
        <p:spPr>
          <a:xfrm>
            <a:off x="838200" y="8156575"/>
            <a:ext cx="2686050" cy="1905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2" name="Text 60"/>
          <p:cNvSpPr/>
          <p:nvPr/>
        </p:nvSpPr>
        <p:spPr>
          <a:xfrm>
            <a:off x="990600" y="7743825"/>
            <a:ext cx="2461831" cy="260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1650" b="1" kern="0" spc="66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OTHER</a:t>
            </a:r>
            <a:endParaRPr lang="en-US" sz="1650" dirty="0"/>
          </a:p>
        </p:txBody>
      </p:sp>
      <p:sp>
        <p:nvSpPr>
          <p:cNvPr id="63" name="Shape 61"/>
          <p:cNvSpPr/>
          <p:nvPr/>
        </p:nvSpPr>
        <p:spPr>
          <a:xfrm>
            <a:off x="3524250" y="8156575"/>
            <a:ext cx="2590800" cy="1905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4" name="Shape 62"/>
          <p:cNvSpPr/>
          <p:nvPr/>
        </p:nvSpPr>
        <p:spPr>
          <a:xfrm>
            <a:off x="6115050" y="8156575"/>
            <a:ext cx="1924050" cy="1905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5" name="Shape 63"/>
          <p:cNvSpPr/>
          <p:nvPr/>
        </p:nvSpPr>
        <p:spPr>
          <a:xfrm>
            <a:off x="8039100" y="8156575"/>
            <a:ext cx="2590800" cy="1905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6" name="Shape 64"/>
          <p:cNvSpPr/>
          <p:nvPr/>
        </p:nvSpPr>
        <p:spPr>
          <a:xfrm>
            <a:off x="10629900" y="8156575"/>
            <a:ext cx="2590800" cy="1905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7" name="Shape 65"/>
          <p:cNvSpPr/>
          <p:nvPr/>
        </p:nvSpPr>
        <p:spPr>
          <a:xfrm>
            <a:off x="13220700" y="8156575"/>
            <a:ext cx="1733550" cy="1905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8" name="Shape 66"/>
          <p:cNvSpPr/>
          <p:nvPr/>
        </p:nvSpPr>
        <p:spPr>
          <a:xfrm>
            <a:off x="14954250" y="8156575"/>
            <a:ext cx="2495550" cy="1905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9" name="Text 67"/>
          <p:cNvSpPr/>
          <p:nvPr/>
        </p:nvSpPr>
        <p:spPr>
          <a:xfrm>
            <a:off x="838200" y="8528050"/>
            <a:ext cx="556988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240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MY TOP THREE FINANCIAL GOALS</a:t>
            </a:r>
            <a:endParaRPr lang="en-US" sz="1500" dirty="0"/>
          </a:p>
        </p:txBody>
      </p:sp>
      <p:sp>
        <p:nvSpPr>
          <p:cNvPr id="70" name="Text 68"/>
          <p:cNvSpPr/>
          <p:nvPr/>
        </p:nvSpPr>
        <p:spPr>
          <a:xfrm>
            <a:off x="838200" y="8953500"/>
            <a:ext cx="30311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01</a:t>
            </a:r>
            <a:endParaRPr lang="en-US" sz="1500" dirty="0"/>
          </a:p>
        </p:txBody>
      </p:sp>
      <p:sp>
        <p:nvSpPr>
          <p:cNvPr id="71" name="Shape 69"/>
          <p:cNvSpPr/>
          <p:nvPr/>
        </p:nvSpPr>
        <p:spPr>
          <a:xfrm>
            <a:off x="1217513" y="9150350"/>
            <a:ext cx="4684216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2" name="Text 70"/>
          <p:cNvSpPr/>
          <p:nvPr/>
        </p:nvSpPr>
        <p:spPr>
          <a:xfrm>
            <a:off x="838200" y="9378950"/>
            <a:ext cx="30311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02</a:t>
            </a:r>
            <a:endParaRPr lang="en-US" sz="1500" dirty="0"/>
          </a:p>
        </p:txBody>
      </p:sp>
      <p:sp>
        <p:nvSpPr>
          <p:cNvPr id="73" name="Shape 71"/>
          <p:cNvSpPr/>
          <p:nvPr/>
        </p:nvSpPr>
        <p:spPr>
          <a:xfrm>
            <a:off x="1217513" y="9575800"/>
            <a:ext cx="4684216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4" name="Text 72"/>
          <p:cNvSpPr/>
          <p:nvPr/>
        </p:nvSpPr>
        <p:spPr>
          <a:xfrm>
            <a:off x="838200" y="9804400"/>
            <a:ext cx="30311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03</a:t>
            </a:r>
            <a:endParaRPr lang="en-US" sz="1500" dirty="0"/>
          </a:p>
        </p:txBody>
      </p:sp>
      <p:sp>
        <p:nvSpPr>
          <p:cNvPr id="75" name="Shape 73"/>
          <p:cNvSpPr/>
          <p:nvPr/>
        </p:nvSpPr>
        <p:spPr>
          <a:xfrm>
            <a:off x="1217513" y="10001250"/>
            <a:ext cx="4684216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6" name="Shape 74"/>
          <p:cNvSpPr/>
          <p:nvPr/>
        </p:nvSpPr>
        <p:spPr>
          <a:xfrm>
            <a:off x="6358930" y="8528050"/>
            <a:ext cx="5063629" cy="1400175"/>
          </a:xfrm>
          <a:prstGeom prst="rect">
            <a:avLst/>
          </a:prstGeom>
          <a:solidFill>
            <a:srgbClr val="F2F6F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7" name="Text 75"/>
          <p:cNvSpPr/>
          <p:nvPr/>
        </p:nvSpPr>
        <p:spPr>
          <a:xfrm>
            <a:off x="6606580" y="8756650"/>
            <a:ext cx="4705379" cy="561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4583"/>
              </a:lnSpc>
              <a:buNone/>
            </a:pPr>
            <a:r>
              <a:rPr lang="en-US" sz="1650" b="1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DOES YOUR CURRENT BEHAVIOUR MATCH YOUR FUTURE GOALS?</a:t>
            </a:r>
            <a:endParaRPr lang="en-US" sz="1650" dirty="0"/>
          </a:p>
        </p:txBody>
      </p:sp>
      <p:sp>
        <p:nvSpPr>
          <p:cNvPr id="78" name="Shape 76"/>
          <p:cNvSpPr/>
          <p:nvPr/>
        </p:nvSpPr>
        <p:spPr>
          <a:xfrm>
            <a:off x="6606580" y="9451975"/>
            <a:ext cx="247650" cy="247650"/>
          </a:xfrm>
          <a:prstGeom prst="rect">
            <a:avLst/>
          </a:prstGeom>
          <a:solidFill>
            <a:srgbClr val="FFFFFF"/>
          </a:solidFill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9" name="Text 77"/>
          <p:cNvSpPr/>
          <p:nvPr/>
        </p:nvSpPr>
        <p:spPr>
          <a:xfrm>
            <a:off x="6968530" y="9461500"/>
            <a:ext cx="536377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99" dirty="0">
                <a:solidFill>
                  <a:srgbClr val="1730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YES</a:t>
            </a:r>
            <a:endParaRPr lang="en-US" sz="1650" dirty="0"/>
          </a:p>
        </p:txBody>
      </p:sp>
      <p:sp>
        <p:nvSpPr>
          <p:cNvPr id="80" name="Shape 78"/>
          <p:cNvSpPr/>
          <p:nvPr/>
        </p:nvSpPr>
        <p:spPr>
          <a:xfrm>
            <a:off x="7676356" y="9451975"/>
            <a:ext cx="247650" cy="247650"/>
          </a:xfrm>
          <a:prstGeom prst="rect">
            <a:avLst/>
          </a:prstGeom>
          <a:solidFill>
            <a:srgbClr val="FFFFFF"/>
          </a:solidFill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1" name="Text 79"/>
          <p:cNvSpPr/>
          <p:nvPr/>
        </p:nvSpPr>
        <p:spPr>
          <a:xfrm>
            <a:off x="8038306" y="9461500"/>
            <a:ext cx="94109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99" dirty="0">
                <a:solidFill>
                  <a:srgbClr val="1730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PARTLY</a:t>
            </a:r>
            <a:endParaRPr lang="en-US" sz="1650" dirty="0"/>
          </a:p>
        </p:txBody>
      </p:sp>
      <p:sp>
        <p:nvSpPr>
          <p:cNvPr id="82" name="Shape 80"/>
          <p:cNvSpPr/>
          <p:nvPr/>
        </p:nvSpPr>
        <p:spPr>
          <a:xfrm>
            <a:off x="9150846" y="9451975"/>
            <a:ext cx="247650" cy="247650"/>
          </a:xfrm>
          <a:prstGeom prst="rect">
            <a:avLst/>
          </a:prstGeom>
          <a:solidFill>
            <a:srgbClr val="FFFFFF"/>
          </a:solidFill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3" name="Text 81"/>
          <p:cNvSpPr/>
          <p:nvPr/>
        </p:nvSpPr>
        <p:spPr>
          <a:xfrm>
            <a:off x="9512796" y="9461500"/>
            <a:ext cx="1049834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99" dirty="0">
                <a:solidFill>
                  <a:srgbClr val="17302A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NOT YET</a:t>
            </a:r>
            <a:endParaRPr lang="en-US" sz="1650" dirty="0"/>
          </a:p>
        </p:txBody>
      </p:sp>
      <p:sp>
        <p:nvSpPr>
          <p:cNvPr id="84" name="Shape 82"/>
          <p:cNvSpPr/>
          <p:nvPr/>
        </p:nvSpPr>
        <p:spPr>
          <a:xfrm>
            <a:off x="11879759" y="8528050"/>
            <a:ext cx="5570041" cy="25400"/>
          </a:xfrm>
          <a:prstGeom prst="rect">
            <a:avLst/>
          </a:prstGeom>
          <a:solidFill>
            <a:srgbClr val="B4893D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5" name="Text 83"/>
          <p:cNvSpPr/>
          <p:nvPr/>
        </p:nvSpPr>
        <p:spPr>
          <a:xfrm>
            <a:off x="11879759" y="8763000"/>
            <a:ext cx="5737143" cy="8610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2700" dirty="0">
                <a:solidFill>
                  <a:srgbClr val="1E3B33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A goal without a funding plan is only an intention.</a:t>
            </a:r>
            <a:endParaRPr lang="en-US" sz="2700" dirty="0"/>
          </a:p>
        </p:txBody>
      </p:sp>
      <p:sp>
        <p:nvSpPr>
          <p:cNvPr id="86" name="Shape 84"/>
          <p:cNvSpPr/>
          <p:nvPr/>
        </p:nvSpPr>
        <p:spPr>
          <a:xfrm>
            <a:off x="838200" y="10007601"/>
            <a:ext cx="166116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7" name="Text 85"/>
          <p:cNvSpPr/>
          <p:nvPr/>
        </p:nvSpPr>
        <p:spPr>
          <a:xfrm>
            <a:off x="838200" y="10280650"/>
            <a:ext cx="642238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kern="0" spc="189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| EMPOWERING AFRICA’S THOUGHT LEADERS</a:t>
            </a:r>
            <a:endParaRPr lang="en-US" sz="1350" dirty="0"/>
          </a:p>
        </p:txBody>
      </p:sp>
      <p:sp>
        <p:nvSpPr>
          <p:cNvPr id="88" name="Text 86"/>
          <p:cNvSpPr/>
          <p:nvPr/>
        </p:nvSpPr>
        <p:spPr>
          <a:xfrm>
            <a:off x="9986268" y="10280650"/>
            <a:ext cx="429206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kern="0" spc="189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350" dirty="0"/>
          </a:p>
        </p:txBody>
      </p:sp>
      <p:sp>
        <p:nvSpPr>
          <p:cNvPr id="89" name="Text 87"/>
          <p:cNvSpPr/>
          <p:nvPr/>
        </p:nvSpPr>
        <p:spPr>
          <a:xfrm>
            <a:off x="17197586" y="10280650"/>
            <a:ext cx="32841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kern="0" spc="189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07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8200" y="685800"/>
            <a:ext cx="1827276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429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PROTECT WHAT MATTERS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838200" y="1104900"/>
            <a:ext cx="12753975" cy="12781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735"/>
              </a:lnSpc>
              <a:buNone/>
            </a:pPr>
            <a:r>
              <a:rPr lang="en-US" sz="4650" b="1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BUILDING WEALTH IS IMPORTANT. PROTECTING IT MATTERS TOO.</a:t>
            </a:r>
            <a:endParaRPr lang="en-US" sz="4650" dirty="0"/>
          </a:p>
        </p:txBody>
      </p:sp>
      <p:sp>
        <p:nvSpPr>
          <p:cNvPr id="4" name="Shape 2"/>
          <p:cNvSpPr/>
          <p:nvPr/>
        </p:nvSpPr>
        <p:spPr>
          <a:xfrm>
            <a:off x="838200" y="2744986"/>
            <a:ext cx="8559205" cy="3384550"/>
          </a:xfrm>
          <a:prstGeom prst="rect">
            <a:avLst/>
          </a:prstGeom>
          <a:ln w="6350">
            <a:solidFill>
              <a:srgbClr val="D6DED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844550" y="2751336"/>
            <a:ext cx="8546505" cy="60325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92200" y="2941836"/>
            <a:ext cx="8307600" cy="260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b="1" kern="0" spc="252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MY FINANCIAL PROTECTION CHECK</a:t>
            </a:r>
            <a:endParaRPr lang="en-US" sz="1575" dirty="0"/>
          </a:p>
        </p:txBody>
      </p:sp>
      <p:sp>
        <p:nvSpPr>
          <p:cNvPr id="7" name="Text 5"/>
          <p:cNvSpPr/>
          <p:nvPr/>
        </p:nvSpPr>
        <p:spPr>
          <a:xfrm>
            <a:off x="1092200" y="3602236"/>
            <a:ext cx="8856326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4A625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Have I considered the financial impact of:</a:t>
            </a:r>
            <a:endParaRPr lang="en-US" sz="1725" dirty="0"/>
          </a:p>
        </p:txBody>
      </p:sp>
      <p:sp>
        <p:nvSpPr>
          <p:cNvPr id="8" name="Shape 6"/>
          <p:cNvSpPr/>
          <p:nvPr/>
        </p:nvSpPr>
        <p:spPr>
          <a:xfrm>
            <a:off x="1092200" y="4027686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1473200" y="4034036"/>
            <a:ext cx="2140029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Health emergencies</a:t>
            </a:r>
            <a:endParaRPr lang="en-US" sz="1725" dirty="0"/>
          </a:p>
        </p:txBody>
      </p:sp>
      <p:sp>
        <p:nvSpPr>
          <p:cNvPr id="10" name="Shape 8"/>
          <p:cNvSpPr/>
          <p:nvPr/>
        </p:nvSpPr>
        <p:spPr>
          <a:xfrm>
            <a:off x="5270203" y="4027686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5651203" y="4034036"/>
            <a:ext cx="1916837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Income disruption</a:t>
            </a:r>
            <a:endParaRPr lang="en-US" sz="1725" dirty="0"/>
          </a:p>
        </p:txBody>
      </p:sp>
      <p:sp>
        <p:nvSpPr>
          <p:cNvPr id="12" name="Shape 10"/>
          <p:cNvSpPr/>
          <p:nvPr/>
        </p:nvSpPr>
        <p:spPr>
          <a:xfrm>
            <a:off x="1092200" y="4427736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1473200" y="4434086"/>
            <a:ext cx="965002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Disability</a:t>
            </a:r>
            <a:endParaRPr lang="en-US" sz="1725" dirty="0"/>
          </a:p>
        </p:txBody>
      </p:sp>
      <p:sp>
        <p:nvSpPr>
          <p:cNvPr id="14" name="Shape 12"/>
          <p:cNvSpPr/>
          <p:nvPr/>
        </p:nvSpPr>
        <p:spPr>
          <a:xfrm>
            <a:off x="5270203" y="4427736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5651203" y="4434086"/>
            <a:ext cx="214756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Family emergencies</a:t>
            </a:r>
            <a:endParaRPr lang="en-US" sz="1725" dirty="0"/>
          </a:p>
        </p:txBody>
      </p:sp>
      <p:sp>
        <p:nvSpPr>
          <p:cNvPr id="16" name="Shape 14"/>
          <p:cNvSpPr/>
          <p:nvPr/>
        </p:nvSpPr>
        <p:spPr>
          <a:xfrm>
            <a:off x="1092200" y="4827786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1473200" y="4834136"/>
            <a:ext cx="2369443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Death or bereavement</a:t>
            </a:r>
            <a:endParaRPr lang="en-US" sz="1725" dirty="0"/>
          </a:p>
        </p:txBody>
      </p:sp>
      <p:sp>
        <p:nvSpPr>
          <p:cNvPr id="18" name="Shape 16"/>
          <p:cNvSpPr/>
          <p:nvPr/>
        </p:nvSpPr>
        <p:spPr>
          <a:xfrm>
            <a:off x="5270203" y="4827786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5651203" y="4834136"/>
            <a:ext cx="2078801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Dependants’ needs</a:t>
            </a:r>
            <a:endParaRPr lang="en-US" sz="1725" dirty="0"/>
          </a:p>
        </p:txBody>
      </p:sp>
      <p:sp>
        <p:nvSpPr>
          <p:cNvPr id="20" name="Shape 18"/>
          <p:cNvSpPr/>
          <p:nvPr/>
        </p:nvSpPr>
        <p:spPr>
          <a:xfrm>
            <a:off x="1092200" y="5227836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1473200" y="5234186"/>
            <a:ext cx="2177355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Children’s education</a:t>
            </a:r>
            <a:endParaRPr lang="en-US" sz="1725" dirty="0"/>
          </a:p>
        </p:txBody>
      </p:sp>
      <p:sp>
        <p:nvSpPr>
          <p:cNvPr id="22" name="Shape 20"/>
          <p:cNvSpPr/>
          <p:nvPr/>
        </p:nvSpPr>
        <p:spPr>
          <a:xfrm>
            <a:off x="5270203" y="5227836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5651203" y="5234186"/>
            <a:ext cx="1846223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Outstanding debt</a:t>
            </a:r>
            <a:endParaRPr lang="en-US" sz="1725" dirty="0"/>
          </a:p>
        </p:txBody>
      </p:sp>
      <p:sp>
        <p:nvSpPr>
          <p:cNvPr id="24" name="Shape 22"/>
          <p:cNvSpPr/>
          <p:nvPr/>
        </p:nvSpPr>
        <p:spPr>
          <a:xfrm>
            <a:off x="1092200" y="5627886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3"/>
          <p:cNvSpPr/>
          <p:nvPr/>
        </p:nvSpPr>
        <p:spPr>
          <a:xfrm>
            <a:off x="1473200" y="5634236"/>
            <a:ext cx="1155204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Retirement</a:t>
            </a:r>
            <a:endParaRPr lang="en-US" sz="1725" dirty="0"/>
          </a:p>
        </p:txBody>
      </p:sp>
      <p:sp>
        <p:nvSpPr>
          <p:cNvPr id="26" name="Shape 24"/>
          <p:cNvSpPr/>
          <p:nvPr/>
        </p:nvSpPr>
        <p:spPr>
          <a:xfrm>
            <a:off x="5270203" y="5627886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5651203" y="5634236"/>
            <a:ext cx="1562348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Estate / legacy</a:t>
            </a:r>
            <a:endParaRPr lang="en-US" sz="1725" dirty="0"/>
          </a:p>
        </p:txBody>
      </p:sp>
      <p:sp>
        <p:nvSpPr>
          <p:cNvPr id="28" name="Text 26"/>
          <p:cNvSpPr/>
          <p:nvPr/>
        </p:nvSpPr>
        <p:spPr>
          <a:xfrm>
            <a:off x="10007005" y="2744986"/>
            <a:ext cx="8187075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b="1" kern="0" spc="200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WHO DEPENDS ON MY INCOME?</a:t>
            </a:r>
            <a:endParaRPr lang="en-US" sz="1425" dirty="0"/>
          </a:p>
        </p:txBody>
      </p:sp>
      <p:sp>
        <p:nvSpPr>
          <p:cNvPr id="29" name="Shape 27"/>
          <p:cNvSpPr/>
          <p:nvPr/>
        </p:nvSpPr>
        <p:spPr>
          <a:xfrm>
            <a:off x="10007005" y="3246636"/>
            <a:ext cx="7442796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10007005" y="3462536"/>
            <a:ext cx="8187075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b="1" kern="0" spc="200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RESPONSIBILITIES WOULD CONTINUE?</a:t>
            </a:r>
            <a:endParaRPr lang="en-US" sz="1425" dirty="0"/>
          </a:p>
        </p:txBody>
      </p:sp>
      <p:sp>
        <p:nvSpPr>
          <p:cNvPr id="31" name="Shape 29"/>
          <p:cNvSpPr/>
          <p:nvPr/>
        </p:nvSpPr>
        <p:spPr>
          <a:xfrm>
            <a:off x="10007005" y="3964186"/>
            <a:ext cx="7442796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2" name="Text 30"/>
          <p:cNvSpPr/>
          <p:nvPr/>
        </p:nvSpPr>
        <p:spPr>
          <a:xfrm>
            <a:off x="10007005" y="4180086"/>
            <a:ext cx="8187075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b="1" kern="0" spc="200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HAVE I ALREADY PUT IN PLACE?</a:t>
            </a:r>
            <a:endParaRPr lang="en-US" sz="1425" dirty="0"/>
          </a:p>
        </p:txBody>
      </p:sp>
      <p:sp>
        <p:nvSpPr>
          <p:cNvPr id="33" name="Shape 31"/>
          <p:cNvSpPr/>
          <p:nvPr/>
        </p:nvSpPr>
        <p:spPr>
          <a:xfrm>
            <a:off x="10007005" y="4681736"/>
            <a:ext cx="7442796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4" name="Text 32"/>
          <p:cNvSpPr/>
          <p:nvPr/>
        </p:nvSpPr>
        <p:spPr>
          <a:xfrm>
            <a:off x="10007005" y="4897636"/>
            <a:ext cx="8187075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b="1" kern="0" spc="200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STILL NEEDS ATTENTION?</a:t>
            </a:r>
            <a:endParaRPr lang="en-US" sz="1425" dirty="0"/>
          </a:p>
        </p:txBody>
      </p:sp>
      <p:sp>
        <p:nvSpPr>
          <p:cNvPr id="35" name="Shape 33"/>
          <p:cNvSpPr/>
          <p:nvPr/>
        </p:nvSpPr>
        <p:spPr>
          <a:xfrm>
            <a:off x="10007005" y="5399286"/>
            <a:ext cx="7442796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6" name="Shape 34"/>
          <p:cNvSpPr/>
          <p:nvPr/>
        </p:nvSpPr>
        <p:spPr>
          <a:xfrm>
            <a:off x="10007005" y="5729486"/>
            <a:ext cx="7442796" cy="1614686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7" name="Text 35"/>
          <p:cNvSpPr/>
          <p:nvPr/>
        </p:nvSpPr>
        <p:spPr>
          <a:xfrm>
            <a:off x="10292755" y="5996186"/>
            <a:ext cx="7558425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kern="0" spc="210" dirty="0">
                <a:solidFill>
                  <a:srgbClr val="E8C88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PROTECTION IS NOT ONLY ABOUT YOU.</a:t>
            </a:r>
            <a:endParaRPr lang="en-US" sz="1500" dirty="0"/>
          </a:p>
        </p:txBody>
      </p:sp>
      <p:sp>
        <p:nvSpPr>
          <p:cNvPr id="38" name="Text 36"/>
          <p:cNvSpPr/>
          <p:nvPr/>
        </p:nvSpPr>
        <p:spPr>
          <a:xfrm>
            <a:off x="10292755" y="6332736"/>
            <a:ext cx="7077435" cy="7828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4732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IT IS ABOUT THE PEOPLE AND PRIORITIES THAT DEPEND ON YOU.</a:t>
            </a:r>
            <a:endParaRPr lang="en-US" sz="2550" dirty="0"/>
          </a:p>
        </p:txBody>
      </p:sp>
      <p:sp>
        <p:nvSpPr>
          <p:cNvPr id="39" name="Shape 37"/>
          <p:cNvSpPr/>
          <p:nvPr/>
        </p:nvSpPr>
        <p:spPr>
          <a:xfrm>
            <a:off x="838200" y="9328150"/>
            <a:ext cx="166116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0" name="Text 38"/>
          <p:cNvSpPr/>
          <p:nvPr/>
        </p:nvSpPr>
        <p:spPr>
          <a:xfrm>
            <a:off x="838200" y="9601200"/>
            <a:ext cx="642238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kern="0" spc="189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| EMPOWERING AFRICA’S THOUGHT LEADERS</a:t>
            </a:r>
            <a:endParaRPr lang="en-US" sz="1350" dirty="0"/>
          </a:p>
        </p:txBody>
      </p:sp>
      <p:sp>
        <p:nvSpPr>
          <p:cNvPr id="41" name="Text 39"/>
          <p:cNvSpPr/>
          <p:nvPr/>
        </p:nvSpPr>
        <p:spPr>
          <a:xfrm>
            <a:off x="9986268" y="9601200"/>
            <a:ext cx="429206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kern="0" spc="189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350" dirty="0"/>
          </a:p>
        </p:txBody>
      </p:sp>
      <p:sp>
        <p:nvSpPr>
          <p:cNvPr id="42" name="Text 40"/>
          <p:cNvSpPr/>
          <p:nvPr/>
        </p:nvSpPr>
        <p:spPr>
          <a:xfrm>
            <a:off x="17197586" y="9601200"/>
            <a:ext cx="32841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kern="0" spc="189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08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8200" y="685800"/>
            <a:ext cx="1827276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429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YOUR LEGACY CHECK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838200" y="1104900"/>
            <a:ext cx="13244513" cy="1238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6429"/>
              </a:lnSpc>
              <a:buNone/>
            </a:pPr>
            <a:r>
              <a:rPr lang="en-US" sz="4500" b="1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WILL YOUR MONEY SAY WHEN YOU ARE NO LONGER IN THE ROOM?</a:t>
            </a:r>
            <a:endParaRPr lang="en-US" sz="4500" dirty="0"/>
          </a:p>
        </p:txBody>
      </p:sp>
      <p:sp>
        <p:nvSpPr>
          <p:cNvPr id="4" name="Text 2"/>
          <p:cNvSpPr/>
          <p:nvPr/>
        </p:nvSpPr>
        <p:spPr>
          <a:xfrm>
            <a:off x="838200" y="2514600"/>
            <a:ext cx="18272760" cy="434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2400" dirty="0">
                <a:solidFill>
                  <a:srgbClr val="2C5147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Building wealth is one responsibility. Preparing its transition is another.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838200" y="3653730"/>
            <a:ext cx="8728274" cy="9525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838200" y="3291780"/>
            <a:ext cx="8990122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97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THE LEGACY READINESS CHECK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838200" y="4199831"/>
            <a:ext cx="8728274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838200" y="3806130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1238250" y="3802956"/>
            <a:ext cx="2796510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 know what assets I own.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38200" y="4745930"/>
            <a:ext cx="8728274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838200" y="4352231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1238250" y="4349055"/>
            <a:ext cx="3551873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 understand my major liabilities.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38200" y="5292031"/>
            <a:ext cx="8728274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838200" y="4898331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1238250" y="4895156"/>
            <a:ext cx="5393075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My important financial documents are organised.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838200" y="5838131"/>
            <a:ext cx="8728274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838200" y="5444430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1238250" y="5441256"/>
            <a:ext cx="5579596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Relevant beneficiaries and dependants are known.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838200" y="6384230"/>
            <a:ext cx="8728274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Shape 18"/>
          <p:cNvSpPr/>
          <p:nvPr/>
        </p:nvSpPr>
        <p:spPr>
          <a:xfrm>
            <a:off x="838200" y="5990531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1238250" y="5987355"/>
            <a:ext cx="6484809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My family knows where essential information can be found.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838200" y="6930331"/>
            <a:ext cx="8728274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>
            <a:off x="838200" y="6536631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22"/>
          <p:cNvSpPr/>
          <p:nvPr/>
        </p:nvSpPr>
        <p:spPr>
          <a:xfrm>
            <a:off x="1238250" y="6533456"/>
            <a:ext cx="5970865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 have considered succession or estate arrangements.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838200" y="7476431"/>
            <a:ext cx="8728274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6" name="Shape 24"/>
          <p:cNvSpPr/>
          <p:nvPr/>
        </p:nvSpPr>
        <p:spPr>
          <a:xfrm>
            <a:off x="838200" y="7082730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1238250" y="7079556"/>
            <a:ext cx="6566664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 have had appropriate money conversations with my family.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838200" y="8022530"/>
            <a:ext cx="8728274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9" name="Shape 27"/>
          <p:cNvSpPr/>
          <p:nvPr/>
        </p:nvSpPr>
        <p:spPr>
          <a:xfrm>
            <a:off x="838200" y="7628831"/>
            <a:ext cx="247650" cy="247650"/>
          </a:xfrm>
          <a:prstGeom prst="rect">
            <a:avLst/>
          </a:prstGeom>
          <a:ln w="19050">
            <a:solidFill>
              <a:srgbClr val="2C51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1238250" y="7625655"/>
            <a:ext cx="5219105" cy="292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 periodically review my financial arrangements.</a:t>
            </a:r>
            <a:endParaRPr lang="en-US" sz="1800" dirty="0"/>
          </a:p>
        </p:txBody>
      </p:sp>
      <p:sp>
        <p:nvSpPr>
          <p:cNvPr id="31" name="Text 29"/>
          <p:cNvSpPr/>
          <p:nvPr/>
        </p:nvSpPr>
        <p:spPr>
          <a:xfrm>
            <a:off x="10176074" y="3291780"/>
            <a:ext cx="8000990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b="1" kern="0" spc="200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MY KEY ASSETS</a:t>
            </a:r>
            <a:endParaRPr lang="en-US" sz="1425" dirty="0"/>
          </a:p>
        </p:txBody>
      </p:sp>
      <p:sp>
        <p:nvSpPr>
          <p:cNvPr id="32" name="Shape 30"/>
          <p:cNvSpPr/>
          <p:nvPr/>
        </p:nvSpPr>
        <p:spPr>
          <a:xfrm>
            <a:off x="10176074" y="3793431"/>
            <a:ext cx="7273628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3" name="Text 31"/>
          <p:cNvSpPr/>
          <p:nvPr/>
        </p:nvSpPr>
        <p:spPr>
          <a:xfrm>
            <a:off x="10176074" y="4009331"/>
            <a:ext cx="8000990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b="1" kern="0" spc="200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MY MAJOR FINANCIAL RESPONSIBILITIES</a:t>
            </a:r>
            <a:endParaRPr lang="en-US" sz="1425" dirty="0"/>
          </a:p>
        </p:txBody>
      </p:sp>
      <p:sp>
        <p:nvSpPr>
          <p:cNvPr id="34" name="Shape 32"/>
          <p:cNvSpPr/>
          <p:nvPr/>
        </p:nvSpPr>
        <p:spPr>
          <a:xfrm>
            <a:off x="10176074" y="4510980"/>
            <a:ext cx="7273628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5" name="Text 33"/>
          <p:cNvSpPr/>
          <p:nvPr/>
        </p:nvSpPr>
        <p:spPr>
          <a:xfrm>
            <a:off x="10176074" y="4726881"/>
            <a:ext cx="8000990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b="1" kern="0" spc="200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PEOPLE WHO DEPEND ON ME</a:t>
            </a:r>
            <a:endParaRPr lang="en-US" sz="1425" dirty="0"/>
          </a:p>
        </p:txBody>
      </p:sp>
      <p:sp>
        <p:nvSpPr>
          <p:cNvPr id="36" name="Shape 34"/>
          <p:cNvSpPr/>
          <p:nvPr/>
        </p:nvSpPr>
        <p:spPr>
          <a:xfrm>
            <a:off x="10176074" y="5228531"/>
            <a:ext cx="7273628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7" name="Text 35"/>
          <p:cNvSpPr/>
          <p:nvPr/>
        </p:nvSpPr>
        <p:spPr>
          <a:xfrm>
            <a:off x="10176074" y="5444430"/>
            <a:ext cx="8000990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b="1" kern="0" spc="200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ONE LEGACY ACTION I HAVE BEEN POSTPONING</a:t>
            </a:r>
            <a:endParaRPr lang="en-US" sz="1425" dirty="0"/>
          </a:p>
        </p:txBody>
      </p:sp>
      <p:sp>
        <p:nvSpPr>
          <p:cNvPr id="38" name="Shape 36"/>
          <p:cNvSpPr/>
          <p:nvPr/>
        </p:nvSpPr>
        <p:spPr>
          <a:xfrm>
            <a:off x="10176074" y="5946081"/>
            <a:ext cx="7273628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9" name="Shape 37"/>
          <p:cNvSpPr/>
          <p:nvPr/>
        </p:nvSpPr>
        <p:spPr>
          <a:xfrm>
            <a:off x="10176074" y="6276281"/>
            <a:ext cx="7273628" cy="25400"/>
          </a:xfrm>
          <a:prstGeom prst="rect">
            <a:avLst/>
          </a:prstGeom>
          <a:solidFill>
            <a:srgbClr val="B4893D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0" name="Text 38"/>
          <p:cNvSpPr/>
          <p:nvPr/>
        </p:nvSpPr>
        <p:spPr>
          <a:xfrm>
            <a:off x="10176074" y="6530281"/>
            <a:ext cx="7491836" cy="774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700" b="1" kern="0" spc="54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WEALTH IS WHAT YOU BUILD. LEGACY IS WHAT CONTINUES.</a:t>
            </a:r>
            <a:endParaRPr lang="en-US" sz="2700" dirty="0"/>
          </a:p>
        </p:txBody>
      </p:sp>
      <p:sp>
        <p:nvSpPr>
          <p:cNvPr id="41" name="Shape 39"/>
          <p:cNvSpPr/>
          <p:nvPr/>
        </p:nvSpPr>
        <p:spPr>
          <a:xfrm>
            <a:off x="838200" y="9328150"/>
            <a:ext cx="166116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2" name="Text 40"/>
          <p:cNvSpPr/>
          <p:nvPr/>
        </p:nvSpPr>
        <p:spPr>
          <a:xfrm>
            <a:off x="838200" y="9601200"/>
            <a:ext cx="642238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kern="0" spc="189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| EMPOWERING AFRICA’S THOUGHT LEADERS</a:t>
            </a:r>
            <a:endParaRPr lang="en-US" sz="1350" dirty="0"/>
          </a:p>
        </p:txBody>
      </p:sp>
      <p:sp>
        <p:nvSpPr>
          <p:cNvPr id="43" name="Text 41"/>
          <p:cNvSpPr/>
          <p:nvPr/>
        </p:nvSpPr>
        <p:spPr>
          <a:xfrm>
            <a:off x="9986268" y="9601200"/>
            <a:ext cx="429206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kern="0" spc="189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350" dirty="0"/>
          </a:p>
        </p:txBody>
      </p:sp>
      <p:sp>
        <p:nvSpPr>
          <p:cNvPr id="44" name="Text 42"/>
          <p:cNvSpPr/>
          <p:nvPr/>
        </p:nvSpPr>
        <p:spPr>
          <a:xfrm>
            <a:off x="17197685" y="9601200"/>
            <a:ext cx="328315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kern="0" spc="189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09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8200" y="685800"/>
            <a:ext cx="18272760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429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FROM AWARENESS TO ACTION</a:t>
            </a:r>
            <a:endParaRPr lang="en-US" sz="1650" dirty="0"/>
          </a:p>
        </p:txBody>
      </p:sp>
      <p:sp>
        <p:nvSpPr>
          <p:cNvPr id="3" name="Text 1"/>
          <p:cNvSpPr/>
          <p:nvPr/>
        </p:nvSpPr>
        <p:spPr>
          <a:xfrm>
            <a:off x="838200" y="1104900"/>
            <a:ext cx="18272760" cy="69185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5333"/>
              </a:lnSpc>
              <a:buNone/>
            </a:pPr>
            <a:r>
              <a:rPr lang="en-US" sz="4950" b="1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WHAT WILL YOU CHANGE IN THE NEXT 90 DAYS?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838200" y="2177752"/>
            <a:ext cx="5359400" cy="4182070"/>
          </a:xfrm>
          <a:prstGeom prst="rect">
            <a:avLst/>
          </a:prstGeom>
          <a:ln w="6350">
            <a:solidFill>
              <a:srgbClr val="D6DED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844550" y="2184102"/>
            <a:ext cx="5346700" cy="1033760"/>
          </a:xfrm>
          <a:prstGeom prst="rect">
            <a:avLst/>
          </a:prstGeom>
          <a:solidFill>
            <a:srgbClr val="F2F6F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844550" y="3211513"/>
            <a:ext cx="53467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1073150" y="2393652"/>
            <a:ext cx="5378450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b="1" kern="0" spc="228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DAYS 1–30</a:t>
            </a:r>
            <a:endParaRPr lang="en-US" sz="1425" dirty="0"/>
          </a:p>
        </p:txBody>
      </p:sp>
      <p:sp>
        <p:nvSpPr>
          <p:cNvPr id="8" name="Text 6"/>
          <p:cNvSpPr/>
          <p:nvPr/>
        </p:nvSpPr>
        <p:spPr>
          <a:xfrm>
            <a:off x="1073150" y="2666702"/>
            <a:ext cx="5378450" cy="373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1538"/>
              </a:lnSpc>
              <a:buNone/>
            </a:pPr>
            <a:r>
              <a:rPr lang="en-US" sz="2400" b="1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KNOW YOUR NUMBERS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073150" y="3446463"/>
            <a:ext cx="537845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Review income</a:t>
            </a:r>
            <a:endParaRPr lang="en-US" sz="1725" dirty="0"/>
          </a:p>
        </p:txBody>
      </p:sp>
      <p:sp>
        <p:nvSpPr>
          <p:cNvPr id="10" name="Text 8"/>
          <p:cNvSpPr/>
          <p:nvPr/>
        </p:nvSpPr>
        <p:spPr>
          <a:xfrm>
            <a:off x="1073150" y="3795713"/>
            <a:ext cx="537845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Track spending</a:t>
            </a:r>
            <a:endParaRPr lang="en-US" sz="1725" dirty="0"/>
          </a:p>
        </p:txBody>
      </p:sp>
      <p:sp>
        <p:nvSpPr>
          <p:cNvPr id="11" name="Text 9"/>
          <p:cNvSpPr/>
          <p:nvPr/>
        </p:nvSpPr>
        <p:spPr>
          <a:xfrm>
            <a:off x="1073150" y="4144963"/>
            <a:ext cx="537845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Review debt</a:t>
            </a:r>
            <a:endParaRPr lang="en-US" sz="1725" dirty="0"/>
          </a:p>
        </p:txBody>
      </p:sp>
      <p:sp>
        <p:nvSpPr>
          <p:cNvPr id="12" name="Text 10"/>
          <p:cNvSpPr/>
          <p:nvPr/>
        </p:nvSpPr>
        <p:spPr>
          <a:xfrm>
            <a:off x="1073150" y="4494213"/>
            <a:ext cx="537845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Calculate savings</a:t>
            </a:r>
            <a:endParaRPr lang="en-US" sz="1725" dirty="0"/>
          </a:p>
        </p:txBody>
      </p:sp>
      <p:sp>
        <p:nvSpPr>
          <p:cNvPr id="13" name="Text 11"/>
          <p:cNvSpPr/>
          <p:nvPr/>
        </p:nvSpPr>
        <p:spPr>
          <a:xfrm>
            <a:off x="1073150" y="4843463"/>
            <a:ext cx="537845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Identify financial gaps</a:t>
            </a:r>
            <a:endParaRPr lang="en-US" sz="1725" dirty="0"/>
          </a:p>
        </p:txBody>
      </p:sp>
      <p:sp>
        <p:nvSpPr>
          <p:cNvPr id="14" name="Text 12"/>
          <p:cNvSpPr/>
          <p:nvPr/>
        </p:nvSpPr>
        <p:spPr>
          <a:xfrm>
            <a:off x="1073150" y="5642273"/>
            <a:ext cx="53784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kern="0" spc="189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MY PRIORITY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1073150" y="6118523"/>
            <a:ext cx="4889500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6464300" y="2177752"/>
            <a:ext cx="5359400" cy="4182070"/>
          </a:xfrm>
          <a:prstGeom prst="rect">
            <a:avLst/>
          </a:prstGeom>
          <a:ln w="6350">
            <a:solidFill>
              <a:srgbClr val="D6DED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6470650" y="2184102"/>
            <a:ext cx="5346700" cy="1369020"/>
          </a:xfrm>
          <a:prstGeom prst="rect">
            <a:avLst/>
          </a:prstGeom>
          <a:solidFill>
            <a:srgbClr val="F2F6F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6470650" y="3546773"/>
            <a:ext cx="53467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6699250" y="2393652"/>
            <a:ext cx="5378450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b="1" kern="0" spc="228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DAYS 31–60</a:t>
            </a:r>
            <a:endParaRPr lang="en-US" sz="1425" dirty="0"/>
          </a:p>
        </p:txBody>
      </p:sp>
      <p:sp>
        <p:nvSpPr>
          <p:cNvPr id="20" name="Text 18"/>
          <p:cNvSpPr/>
          <p:nvPr/>
        </p:nvSpPr>
        <p:spPr>
          <a:xfrm>
            <a:off x="6699250" y="2666702"/>
            <a:ext cx="5036185" cy="70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1538"/>
              </a:lnSpc>
              <a:buNone/>
            </a:pPr>
            <a:r>
              <a:rPr lang="en-US" sz="2400" b="1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STRENGTHEN YOUR FOUNDATION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6699250" y="3781723"/>
            <a:ext cx="537845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Improve financial planning</a:t>
            </a:r>
            <a:endParaRPr lang="en-US" sz="1725" dirty="0"/>
          </a:p>
        </p:txBody>
      </p:sp>
      <p:sp>
        <p:nvSpPr>
          <p:cNvPr id="22" name="Text 20"/>
          <p:cNvSpPr/>
          <p:nvPr/>
        </p:nvSpPr>
        <p:spPr>
          <a:xfrm>
            <a:off x="6699250" y="4130973"/>
            <a:ext cx="537845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Strengthen your buffer</a:t>
            </a:r>
            <a:endParaRPr lang="en-US" sz="1725" dirty="0"/>
          </a:p>
        </p:txBody>
      </p:sp>
      <p:sp>
        <p:nvSpPr>
          <p:cNvPr id="23" name="Text 21"/>
          <p:cNvSpPr/>
          <p:nvPr/>
        </p:nvSpPr>
        <p:spPr>
          <a:xfrm>
            <a:off x="6699250" y="4480223"/>
            <a:ext cx="537845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Review saving habits</a:t>
            </a:r>
            <a:endParaRPr lang="en-US" sz="1725" dirty="0"/>
          </a:p>
        </p:txBody>
      </p:sp>
      <p:sp>
        <p:nvSpPr>
          <p:cNvPr id="24" name="Text 22"/>
          <p:cNvSpPr/>
          <p:nvPr/>
        </p:nvSpPr>
        <p:spPr>
          <a:xfrm>
            <a:off x="6699250" y="4829473"/>
            <a:ext cx="537845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Clarify financial goals</a:t>
            </a:r>
            <a:endParaRPr lang="en-US" sz="1725" dirty="0"/>
          </a:p>
        </p:txBody>
      </p:sp>
      <p:sp>
        <p:nvSpPr>
          <p:cNvPr id="25" name="Text 23"/>
          <p:cNvSpPr/>
          <p:nvPr/>
        </p:nvSpPr>
        <p:spPr>
          <a:xfrm>
            <a:off x="6699250" y="5178723"/>
            <a:ext cx="537845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Review financial risks</a:t>
            </a:r>
            <a:endParaRPr lang="en-US" sz="1725" dirty="0"/>
          </a:p>
        </p:txBody>
      </p:sp>
      <p:sp>
        <p:nvSpPr>
          <p:cNvPr id="26" name="Text 24"/>
          <p:cNvSpPr/>
          <p:nvPr/>
        </p:nvSpPr>
        <p:spPr>
          <a:xfrm>
            <a:off x="6699250" y="5642273"/>
            <a:ext cx="53784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kern="0" spc="189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MY PRIORITY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6699250" y="6118523"/>
            <a:ext cx="4889500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8" name="Shape 26"/>
          <p:cNvSpPr/>
          <p:nvPr/>
        </p:nvSpPr>
        <p:spPr>
          <a:xfrm>
            <a:off x="12090400" y="2177752"/>
            <a:ext cx="5359400" cy="4182070"/>
          </a:xfrm>
          <a:prstGeom prst="rect">
            <a:avLst/>
          </a:prstGeom>
          <a:ln w="6350">
            <a:solidFill>
              <a:srgbClr val="1E3B3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Shape 27"/>
          <p:cNvSpPr/>
          <p:nvPr/>
        </p:nvSpPr>
        <p:spPr>
          <a:xfrm>
            <a:off x="12096750" y="2184102"/>
            <a:ext cx="5346700" cy="102741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0" name="Text 28"/>
          <p:cNvSpPr/>
          <p:nvPr/>
        </p:nvSpPr>
        <p:spPr>
          <a:xfrm>
            <a:off x="12325350" y="2393652"/>
            <a:ext cx="5378450" cy="2349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b="1" kern="0" spc="228" dirty="0">
                <a:solidFill>
                  <a:srgbClr val="E8C88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DAYS 61–90</a:t>
            </a:r>
            <a:endParaRPr lang="en-US" sz="1425" dirty="0"/>
          </a:p>
        </p:txBody>
      </p:sp>
      <p:sp>
        <p:nvSpPr>
          <p:cNvPr id="31" name="Text 29"/>
          <p:cNvSpPr/>
          <p:nvPr/>
        </p:nvSpPr>
        <p:spPr>
          <a:xfrm>
            <a:off x="12325350" y="2666702"/>
            <a:ext cx="5378450" cy="373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1538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BUILD FOR THE FUTURE</a:t>
            </a:r>
            <a:endParaRPr lang="en-US" sz="2400" dirty="0"/>
          </a:p>
        </p:txBody>
      </p:sp>
      <p:sp>
        <p:nvSpPr>
          <p:cNvPr id="32" name="Text 30"/>
          <p:cNvSpPr/>
          <p:nvPr/>
        </p:nvSpPr>
        <p:spPr>
          <a:xfrm>
            <a:off x="12325350" y="3440113"/>
            <a:ext cx="537845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Strengthen long-term planning</a:t>
            </a:r>
            <a:endParaRPr lang="en-US" sz="1725" dirty="0"/>
          </a:p>
        </p:txBody>
      </p:sp>
      <p:sp>
        <p:nvSpPr>
          <p:cNvPr id="33" name="Text 31"/>
          <p:cNvSpPr/>
          <p:nvPr/>
        </p:nvSpPr>
        <p:spPr>
          <a:xfrm>
            <a:off x="12325350" y="3789363"/>
            <a:ext cx="537845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Review investment goals</a:t>
            </a:r>
            <a:endParaRPr lang="en-US" sz="1725" dirty="0"/>
          </a:p>
        </p:txBody>
      </p:sp>
      <p:sp>
        <p:nvSpPr>
          <p:cNvPr id="34" name="Text 32"/>
          <p:cNvSpPr/>
          <p:nvPr/>
        </p:nvSpPr>
        <p:spPr>
          <a:xfrm>
            <a:off x="12325350" y="4138613"/>
            <a:ext cx="537845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Review protection needs</a:t>
            </a:r>
            <a:endParaRPr lang="en-US" sz="1725" dirty="0"/>
          </a:p>
        </p:txBody>
      </p:sp>
      <p:sp>
        <p:nvSpPr>
          <p:cNvPr id="35" name="Text 33"/>
          <p:cNvSpPr/>
          <p:nvPr/>
        </p:nvSpPr>
        <p:spPr>
          <a:xfrm>
            <a:off x="12325350" y="4487863"/>
            <a:ext cx="537845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Prepare for retirement</a:t>
            </a:r>
            <a:endParaRPr lang="en-US" sz="1725" dirty="0"/>
          </a:p>
        </p:txBody>
      </p:sp>
      <p:sp>
        <p:nvSpPr>
          <p:cNvPr id="36" name="Text 34"/>
          <p:cNvSpPr/>
          <p:nvPr/>
        </p:nvSpPr>
        <p:spPr>
          <a:xfrm>
            <a:off x="12325350" y="4837113"/>
            <a:ext cx="5378450" cy="273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72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Strengthen legacy planning</a:t>
            </a:r>
            <a:endParaRPr lang="en-US" sz="1725" dirty="0"/>
          </a:p>
        </p:txBody>
      </p:sp>
      <p:sp>
        <p:nvSpPr>
          <p:cNvPr id="37" name="Text 35"/>
          <p:cNvSpPr/>
          <p:nvPr/>
        </p:nvSpPr>
        <p:spPr>
          <a:xfrm>
            <a:off x="12325350" y="5642273"/>
            <a:ext cx="53784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kern="0" spc="189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MY PRIORITY</a:t>
            </a:r>
            <a:endParaRPr lang="en-US" sz="1350" dirty="0"/>
          </a:p>
        </p:txBody>
      </p:sp>
      <p:sp>
        <p:nvSpPr>
          <p:cNvPr id="38" name="Shape 36"/>
          <p:cNvSpPr/>
          <p:nvPr/>
        </p:nvSpPr>
        <p:spPr>
          <a:xfrm>
            <a:off x="12325350" y="6118523"/>
            <a:ext cx="4889500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9" name="Shape 37"/>
          <p:cNvSpPr/>
          <p:nvPr/>
        </p:nvSpPr>
        <p:spPr>
          <a:xfrm>
            <a:off x="838200" y="6702723"/>
            <a:ext cx="16611600" cy="774700"/>
          </a:xfrm>
          <a:prstGeom prst="rect">
            <a:avLst/>
          </a:prstGeom>
          <a:solidFill>
            <a:srgbClr val="12241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0" name="Text 38"/>
          <p:cNvSpPr/>
          <p:nvPr/>
        </p:nvSpPr>
        <p:spPr>
          <a:xfrm>
            <a:off x="1219200" y="6956723"/>
            <a:ext cx="93087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273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EARN</a:t>
            </a:r>
            <a:endParaRPr lang="en-US" sz="1950" dirty="0"/>
          </a:p>
        </p:txBody>
      </p:sp>
      <p:sp>
        <p:nvSpPr>
          <p:cNvPr id="41" name="Text 39"/>
          <p:cNvSpPr/>
          <p:nvPr/>
        </p:nvSpPr>
        <p:spPr>
          <a:xfrm>
            <a:off x="2844800" y="6950373"/>
            <a:ext cx="358577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273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→</a:t>
            </a:r>
            <a:endParaRPr lang="en-US" sz="1950" dirty="0"/>
          </a:p>
        </p:txBody>
      </p:sp>
      <p:sp>
        <p:nvSpPr>
          <p:cNvPr id="42" name="Text 40"/>
          <p:cNvSpPr/>
          <p:nvPr/>
        </p:nvSpPr>
        <p:spPr>
          <a:xfrm>
            <a:off x="3898007" y="6956723"/>
            <a:ext cx="89594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273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PLAN</a:t>
            </a:r>
            <a:endParaRPr lang="en-US" sz="1950" dirty="0"/>
          </a:p>
        </p:txBody>
      </p:sp>
      <p:sp>
        <p:nvSpPr>
          <p:cNvPr id="43" name="Text 41"/>
          <p:cNvSpPr/>
          <p:nvPr/>
        </p:nvSpPr>
        <p:spPr>
          <a:xfrm>
            <a:off x="5488682" y="6950373"/>
            <a:ext cx="358577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273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→</a:t>
            </a:r>
            <a:endParaRPr lang="en-US" sz="1950" dirty="0"/>
          </a:p>
        </p:txBody>
      </p:sp>
      <p:sp>
        <p:nvSpPr>
          <p:cNvPr id="44" name="Text 42"/>
          <p:cNvSpPr/>
          <p:nvPr/>
        </p:nvSpPr>
        <p:spPr>
          <a:xfrm>
            <a:off x="6541889" y="6956723"/>
            <a:ext cx="893961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273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SAVE</a:t>
            </a:r>
            <a:endParaRPr lang="en-US" sz="1950" dirty="0"/>
          </a:p>
        </p:txBody>
      </p:sp>
      <p:sp>
        <p:nvSpPr>
          <p:cNvPr id="45" name="Text 43"/>
          <p:cNvSpPr/>
          <p:nvPr/>
        </p:nvSpPr>
        <p:spPr>
          <a:xfrm>
            <a:off x="8130580" y="6950373"/>
            <a:ext cx="358577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273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→</a:t>
            </a:r>
            <a:endParaRPr lang="en-US" sz="1950" dirty="0"/>
          </a:p>
        </p:txBody>
      </p:sp>
      <p:sp>
        <p:nvSpPr>
          <p:cNvPr id="46" name="Text 44"/>
          <p:cNvSpPr/>
          <p:nvPr/>
        </p:nvSpPr>
        <p:spPr>
          <a:xfrm>
            <a:off x="9183886" y="6956723"/>
            <a:ext cx="121344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273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INVEST</a:t>
            </a:r>
            <a:endParaRPr lang="en-US" sz="1950" dirty="0"/>
          </a:p>
        </p:txBody>
      </p:sp>
      <p:sp>
        <p:nvSpPr>
          <p:cNvPr id="47" name="Text 45"/>
          <p:cNvSpPr/>
          <p:nvPr/>
        </p:nvSpPr>
        <p:spPr>
          <a:xfrm>
            <a:off x="11091962" y="6950373"/>
            <a:ext cx="358577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273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→</a:t>
            </a:r>
            <a:endParaRPr lang="en-US" sz="1950" dirty="0"/>
          </a:p>
        </p:txBody>
      </p:sp>
      <p:sp>
        <p:nvSpPr>
          <p:cNvPr id="48" name="Text 46"/>
          <p:cNvSpPr/>
          <p:nvPr/>
        </p:nvSpPr>
        <p:spPr>
          <a:xfrm>
            <a:off x="12145268" y="6956723"/>
            <a:ext cx="1588760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273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PROTECT</a:t>
            </a:r>
            <a:endParaRPr lang="en-US" sz="1950" dirty="0"/>
          </a:p>
        </p:txBody>
      </p:sp>
      <p:sp>
        <p:nvSpPr>
          <p:cNvPr id="49" name="Text 47"/>
          <p:cNvSpPr/>
          <p:nvPr/>
        </p:nvSpPr>
        <p:spPr>
          <a:xfrm>
            <a:off x="14360426" y="6950373"/>
            <a:ext cx="358577" cy="3175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273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→</a:t>
            </a:r>
            <a:endParaRPr lang="en-US" sz="1950" dirty="0"/>
          </a:p>
        </p:txBody>
      </p:sp>
      <p:sp>
        <p:nvSpPr>
          <p:cNvPr id="50" name="Text 48"/>
          <p:cNvSpPr/>
          <p:nvPr/>
        </p:nvSpPr>
        <p:spPr>
          <a:xfrm>
            <a:off x="15413732" y="6956723"/>
            <a:ext cx="1820575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273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TRANSFER</a:t>
            </a:r>
            <a:endParaRPr lang="en-US" sz="1950" dirty="0"/>
          </a:p>
        </p:txBody>
      </p:sp>
      <p:sp>
        <p:nvSpPr>
          <p:cNvPr id="51" name="Text 49"/>
          <p:cNvSpPr/>
          <p:nvPr/>
        </p:nvSpPr>
        <p:spPr>
          <a:xfrm>
            <a:off x="838200" y="7886998"/>
            <a:ext cx="9220200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240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MY THREE MONEY COMMITMENTS</a:t>
            </a:r>
            <a:endParaRPr lang="en-US" sz="1500" dirty="0"/>
          </a:p>
        </p:txBody>
      </p:sp>
      <p:sp>
        <p:nvSpPr>
          <p:cNvPr id="52" name="Text 50"/>
          <p:cNvSpPr/>
          <p:nvPr/>
        </p:nvSpPr>
        <p:spPr>
          <a:xfrm>
            <a:off x="838200" y="8312448"/>
            <a:ext cx="30311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01</a:t>
            </a:r>
            <a:endParaRPr lang="en-US" sz="1500" dirty="0"/>
          </a:p>
        </p:txBody>
      </p:sp>
      <p:sp>
        <p:nvSpPr>
          <p:cNvPr id="53" name="Shape 51"/>
          <p:cNvSpPr/>
          <p:nvPr/>
        </p:nvSpPr>
        <p:spPr>
          <a:xfrm>
            <a:off x="1179413" y="8509298"/>
            <a:ext cx="2325787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4" name="Text 52"/>
          <p:cNvSpPr/>
          <p:nvPr/>
        </p:nvSpPr>
        <p:spPr>
          <a:xfrm>
            <a:off x="3695700" y="8312448"/>
            <a:ext cx="30311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02</a:t>
            </a:r>
            <a:endParaRPr lang="en-US" sz="1500" dirty="0"/>
          </a:p>
        </p:txBody>
      </p:sp>
      <p:sp>
        <p:nvSpPr>
          <p:cNvPr id="55" name="Shape 53"/>
          <p:cNvSpPr/>
          <p:nvPr/>
        </p:nvSpPr>
        <p:spPr>
          <a:xfrm>
            <a:off x="4036913" y="8509298"/>
            <a:ext cx="2325787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6" name="Text 54"/>
          <p:cNvSpPr/>
          <p:nvPr/>
        </p:nvSpPr>
        <p:spPr>
          <a:xfrm>
            <a:off x="6553200" y="8312448"/>
            <a:ext cx="303113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03</a:t>
            </a:r>
            <a:endParaRPr lang="en-US" sz="1500" dirty="0"/>
          </a:p>
        </p:txBody>
      </p:sp>
      <p:sp>
        <p:nvSpPr>
          <p:cNvPr id="57" name="Shape 55"/>
          <p:cNvSpPr/>
          <p:nvPr/>
        </p:nvSpPr>
        <p:spPr>
          <a:xfrm>
            <a:off x="6894413" y="8509298"/>
            <a:ext cx="2325787" cy="9525"/>
          </a:xfrm>
          <a:prstGeom prst="rect">
            <a:avLst/>
          </a:prstGeom>
          <a:solidFill>
            <a:srgbClr val="C6D0C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8" name="Shape 56"/>
          <p:cNvSpPr/>
          <p:nvPr/>
        </p:nvSpPr>
        <p:spPr>
          <a:xfrm>
            <a:off x="9829800" y="7820323"/>
            <a:ext cx="38100" cy="762000"/>
          </a:xfrm>
          <a:prstGeom prst="rect">
            <a:avLst/>
          </a:prstGeom>
          <a:solidFill>
            <a:srgbClr val="B4893D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9" name="Text 57"/>
          <p:cNvSpPr/>
          <p:nvPr/>
        </p:nvSpPr>
        <p:spPr>
          <a:xfrm>
            <a:off x="10115550" y="7820323"/>
            <a:ext cx="7562850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2400" dirty="0">
                <a:solidFill>
                  <a:srgbClr val="1E3B33"/>
                </a:solidFill>
                <a:latin typeface="Newsreader" pitchFamily="34" charset="0"/>
                <a:ea typeface="Newsreader" pitchFamily="34" charset="-122"/>
                <a:cs typeface="Newsreader" pitchFamily="34" charset="-120"/>
              </a:rPr>
              <a:t>Small financial decisions, repeated consistently, can change your financial direction.</a:t>
            </a:r>
            <a:endParaRPr lang="en-US" sz="2400" dirty="0"/>
          </a:p>
        </p:txBody>
      </p:sp>
      <p:sp>
        <p:nvSpPr>
          <p:cNvPr id="60" name="Shape 58"/>
          <p:cNvSpPr/>
          <p:nvPr/>
        </p:nvSpPr>
        <p:spPr>
          <a:xfrm>
            <a:off x="838200" y="9328150"/>
            <a:ext cx="16611600" cy="9525"/>
          </a:xfrm>
          <a:prstGeom prst="rect">
            <a:avLst/>
          </a:prstGeom>
          <a:solidFill>
            <a:srgbClr val="D6DED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1" name="Text 59"/>
          <p:cNvSpPr/>
          <p:nvPr/>
        </p:nvSpPr>
        <p:spPr>
          <a:xfrm>
            <a:off x="838200" y="9601200"/>
            <a:ext cx="642238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kern="0" spc="189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| EMPOWERING AFRICA’S THOUGHT LEADERS</a:t>
            </a:r>
            <a:endParaRPr lang="en-US" sz="1350" dirty="0"/>
          </a:p>
        </p:txBody>
      </p:sp>
      <p:sp>
        <p:nvSpPr>
          <p:cNvPr id="62" name="Text 60"/>
          <p:cNvSpPr/>
          <p:nvPr/>
        </p:nvSpPr>
        <p:spPr>
          <a:xfrm>
            <a:off x="9986268" y="9601200"/>
            <a:ext cx="429206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kern="0" spc="189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PURPOSE | RELATIONSHIPS | WEALTH</a:t>
            </a:r>
            <a:endParaRPr lang="en-US" sz="1350" dirty="0"/>
          </a:p>
        </p:txBody>
      </p:sp>
      <p:sp>
        <p:nvSpPr>
          <p:cNvPr id="63" name="Text 61"/>
          <p:cNvSpPr/>
          <p:nvPr/>
        </p:nvSpPr>
        <p:spPr>
          <a:xfrm>
            <a:off x="17197586" y="9601200"/>
            <a:ext cx="32841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kern="0" spc="189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10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609600"/>
            <a:ext cx="1449983" cy="7239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122944" y="869950"/>
            <a:ext cx="5859542" cy="241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B4893D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FROM FINANCIAL AWARENESS TO ACTION</a:t>
            </a:r>
            <a:endParaRPr lang="en-US" sz="1500" dirty="0"/>
          </a:p>
        </p:txBody>
      </p:sp>
      <p:sp>
        <p:nvSpPr>
          <p:cNvPr id="4" name="Text 1"/>
          <p:cNvSpPr/>
          <p:nvPr/>
        </p:nvSpPr>
        <p:spPr>
          <a:xfrm>
            <a:off x="838200" y="1676400"/>
            <a:ext cx="12263438" cy="12664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824"/>
              </a:lnSpc>
              <a:buNone/>
            </a:pPr>
            <a:r>
              <a:rPr lang="en-US" sz="4650" b="1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YOUR FINANCIAL CHECK-UP IS ONLY THE BEGINNING.</a:t>
            </a:r>
            <a:endParaRPr lang="en-US" sz="4650" dirty="0"/>
          </a:p>
        </p:txBody>
      </p:sp>
      <p:sp>
        <p:nvSpPr>
          <p:cNvPr id="5" name="Text 2"/>
          <p:cNvSpPr/>
          <p:nvPr/>
        </p:nvSpPr>
        <p:spPr>
          <a:xfrm>
            <a:off x="838200" y="3114278"/>
            <a:ext cx="13735050" cy="7524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7195"/>
              </a:lnSpc>
              <a:buNone/>
            </a:pPr>
            <a:r>
              <a:rPr lang="en-US" sz="187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Knowing where you stand is the first step. Building a financial plan that reflects your income, responsibilities, goals, risks and life transitions requires intentional action.</a:t>
            </a:r>
            <a:endParaRPr lang="en-US" sz="1875" dirty="0"/>
          </a:p>
        </p:txBody>
      </p:sp>
      <p:sp>
        <p:nvSpPr>
          <p:cNvPr id="6" name="Shape 3"/>
          <p:cNvSpPr/>
          <p:nvPr/>
        </p:nvSpPr>
        <p:spPr>
          <a:xfrm>
            <a:off x="838200" y="4190603"/>
            <a:ext cx="3847604" cy="2540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838200" y="4387453"/>
            <a:ext cx="423236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31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FOR INDIVIDUALS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838200" y="4768453"/>
            <a:ext cx="4232365" cy="2980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7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Financial Wellness Consultation</a:t>
            </a:r>
            <a:endParaRPr lang="en-US" sz="1575" dirty="0"/>
          </a:p>
        </p:txBody>
      </p:sp>
      <p:sp>
        <p:nvSpPr>
          <p:cNvPr id="9" name="Text 6"/>
          <p:cNvSpPr/>
          <p:nvPr/>
        </p:nvSpPr>
        <p:spPr>
          <a:xfrm>
            <a:off x="838200" y="5123656"/>
            <a:ext cx="4232365" cy="2980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7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Money Management</a:t>
            </a:r>
            <a:endParaRPr lang="en-US" sz="1575" dirty="0"/>
          </a:p>
        </p:txBody>
      </p:sp>
      <p:sp>
        <p:nvSpPr>
          <p:cNvPr id="10" name="Text 7"/>
          <p:cNvSpPr/>
          <p:nvPr/>
        </p:nvSpPr>
        <p:spPr>
          <a:xfrm>
            <a:off x="838200" y="5478860"/>
            <a:ext cx="4232365" cy="2980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7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Financial Goal Setting</a:t>
            </a:r>
            <a:endParaRPr lang="en-US" sz="1575" dirty="0"/>
          </a:p>
        </p:txBody>
      </p:sp>
      <p:sp>
        <p:nvSpPr>
          <p:cNvPr id="11" name="Text 8"/>
          <p:cNvSpPr/>
          <p:nvPr/>
        </p:nvSpPr>
        <p:spPr>
          <a:xfrm>
            <a:off x="838200" y="5834063"/>
            <a:ext cx="4232365" cy="2980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7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Saving &amp; Investment Readiness</a:t>
            </a:r>
            <a:endParaRPr lang="en-US" sz="1575" dirty="0"/>
          </a:p>
        </p:txBody>
      </p:sp>
      <p:sp>
        <p:nvSpPr>
          <p:cNvPr id="12" name="Text 9"/>
          <p:cNvSpPr/>
          <p:nvPr/>
        </p:nvSpPr>
        <p:spPr>
          <a:xfrm>
            <a:off x="838200" y="6189266"/>
            <a:ext cx="4232365" cy="2980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7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Protection &amp; Legacy Conversations</a:t>
            </a:r>
            <a:endParaRPr lang="en-US" sz="1575" dirty="0"/>
          </a:p>
        </p:txBody>
      </p:sp>
      <p:sp>
        <p:nvSpPr>
          <p:cNvPr id="13" name="Shape 10"/>
          <p:cNvSpPr/>
          <p:nvPr/>
        </p:nvSpPr>
        <p:spPr>
          <a:xfrm>
            <a:off x="5028704" y="4190603"/>
            <a:ext cx="3847604" cy="2540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5028704" y="4387453"/>
            <a:ext cx="423236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31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FOR FAMILIES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5028704" y="4768453"/>
            <a:ext cx="4232365" cy="2980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7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Family Financial Wellness</a:t>
            </a:r>
            <a:endParaRPr lang="en-US" sz="1575" dirty="0"/>
          </a:p>
        </p:txBody>
      </p:sp>
      <p:sp>
        <p:nvSpPr>
          <p:cNvPr id="16" name="Text 13"/>
          <p:cNvSpPr/>
          <p:nvPr/>
        </p:nvSpPr>
        <p:spPr>
          <a:xfrm>
            <a:off x="5028704" y="5123656"/>
            <a:ext cx="4232365" cy="2980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7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Parent–Child Money Conversations</a:t>
            </a:r>
            <a:endParaRPr lang="en-US" sz="1575" dirty="0"/>
          </a:p>
        </p:txBody>
      </p:sp>
      <p:sp>
        <p:nvSpPr>
          <p:cNvPr id="17" name="Text 14"/>
          <p:cNvSpPr/>
          <p:nvPr/>
        </p:nvSpPr>
        <p:spPr>
          <a:xfrm>
            <a:off x="5028704" y="5478860"/>
            <a:ext cx="4232365" cy="2980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7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Family Financial Goal Planning</a:t>
            </a:r>
            <a:endParaRPr lang="en-US" sz="1575" dirty="0"/>
          </a:p>
        </p:txBody>
      </p:sp>
      <p:sp>
        <p:nvSpPr>
          <p:cNvPr id="18" name="Text 15"/>
          <p:cNvSpPr/>
          <p:nvPr/>
        </p:nvSpPr>
        <p:spPr>
          <a:xfrm>
            <a:off x="5028704" y="5834063"/>
            <a:ext cx="4232365" cy="2980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7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Protection Conversations</a:t>
            </a:r>
            <a:endParaRPr lang="en-US" sz="1575" dirty="0"/>
          </a:p>
        </p:txBody>
      </p:sp>
      <p:sp>
        <p:nvSpPr>
          <p:cNvPr id="19" name="Text 16"/>
          <p:cNvSpPr/>
          <p:nvPr/>
        </p:nvSpPr>
        <p:spPr>
          <a:xfrm>
            <a:off x="5028704" y="6189266"/>
            <a:ext cx="4232365" cy="2980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7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Legacy Preparedness</a:t>
            </a:r>
            <a:endParaRPr lang="en-US" sz="1575" dirty="0"/>
          </a:p>
        </p:txBody>
      </p:sp>
      <p:sp>
        <p:nvSpPr>
          <p:cNvPr id="20" name="Shape 17"/>
          <p:cNvSpPr/>
          <p:nvPr/>
        </p:nvSpPr>
        <p:spPr>
          <a:xfrm>
            <a:off x="9219208" y="4190603"/>
            <a:ext cx="3847604" cy="25400"/>
          </a:xfrm>
          <a:prstGeom prst="rect">
            <a:avLst/>
          </a:prstGeom>
          <a:solidFill>
            <a:srgbClr val="B4893D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8"/>
          <p:cNvSpPr/>
          <p:nvPr/>
        </p:nvSpPr>
        <p:spPr>
          <a:xfrm>
            <a:off x="9219208" y="4387453"/>
            <a:ext cx="4232365" cy="266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b="1" kern="0" spc="231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FOR ORGANISATIONS</a:t>
            </a:r>
            <a:endParaRPr lang="en-US" sz="1650" dirty="0"/>
          </a:p>
        </p:txBody>
      </p:sp>
      <p:sp>
        <p:nvSpPr>
          <p:cNvPr id="22" name="Text 19"/>
          <p:cNvSpPr/>
          <p:nvPr/>
        </p:nvSpPr>
        <p:spPr>
          <a:xfrm>
            <a:off x="9219208" y="4768453"/>
            <a:ext cx="4232365" cy="2980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7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Employee Financial Wellness Programmes</a:t>
            </a:r>
            <a:endParaRPr lang="en-US" sz="1575" dirty="0"/>
          </a:p>
        </p:txBody>
      </p:sp>
      <p:sp>
        <p:nvSpPr>
          <p:cNvPr id="23" name="Text 20"/>
          <p:cNvSpPr/>
          <p:nvPr/>
        </p:nvSpPr>
        <p:spPr>
          <a:xfrm>
            <a:off x="9219208" y="5123656"/>
            <a:ext cx="4232365" cy="2980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7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Financial Wellness Masterclasses</a:t>
            </a:r>
            <a:endParaRPr lang="en-US" sz="1575" dirty="0"/>
          </a:p>
        </p:txBody>
      </p:sp>
      <p:sp>
        <p:nvSpPr>
          <p:cNvPr id="24" name="Text 21"/>
          <p:cNvSpPr/>
          <p:nvPr/>
        </p:nvSpPr>
        <p:spPr>
          <a:xfrm>
            <a:off x="9219208" y="5478860"/>
            <a:ext cx="4232365" cy="2980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7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Financial Literacy Training</a:t>
            </a:r>
            <a:endParaRPr lang="en-US" sz="1575" dirty="0"/>
          </a:p>
        </p:txBody>
      </p:sp>
      <p:sp>
        <p:nvSpPr>
          <p:cNvPr id="25" name="Text 22"/>
          <p:cNvSpPr/>
          <p:nvPr/>
        </p:nvSpPr>
        <p:spPr>
          <a:xfrm>
            <a:off x="9219208" y="5834063"/>
            <a:ext cx="4232365" cy="2980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7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Staff Money Management Programmes</a:t>
            </a:r>
            <a:endParaRPr lang="en-US" sz="1575" dirty="0"/>
          </a:p>
        </p:txBody>
      </p:sp>
      <p:sp>
        <p:nvSpPr>
          <p:cNvPr id="26" name="Text 23"/>
          <p:cNvSpPr/>
          <p:nvPr/>
        </p:nvSpPr>
        <p:spPr>
          <a:xfrm>
            <a:off x="9219208" y="6189266"/>
            <a:ext cx="4232365" cy="2980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575" dirty="0">
                <a:solidFill>
                  <a:srgbClr val="2C5147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Financial Wellness Cohorts</a:t>
            </a:r>
            <a:endParaRPr lang="en-US" sz="1575" dirty="0"/>
          </a:p>
        </p:txBody>
      </p:sp>
      <p:sp>
        <p:nvSpPr>
          <p:cNvPr id="27" name="Shape 24"/>
          <p:cNvSpPr/>
          <p:nvPr/>
        </p:nvSpPr>
        <p:spPr>
          <a:xfrm>
            <a:off x="13409712" y="4190603"/>
            <a:ext cx="4039989" cy="3240881"/>
          </a:xfrm>
          <a:prstGeom prst="rect">
            <a:avLst/>
          </a:prstGeom>
          <a:solidFill>
            <a:srgbClr val="F2F6F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8" name="Text 25"/>
          <p:cNvSpPr/>
          <p:nvPr/>
        </p:nvSpPr>
        <p:spPr>
          <a:xfrm>
            <a:off x="13676412" y="4438253"/>
            <a:ext cx="2115939" cy="117713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6786"/>
              </a:lnSpc>
              <a:buNone/>
            </a:pPr>
            <a:r>
              <a:rPr lang="en-US" sz="1950" b="1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READY TO TAKE THE NEXT FINANCIAL STEP?</a:t>
            </a:r>
            <a:endParaRPr lang="en-US" sz="1950" dirty="0"/>
          </a:p>
        </p:txBody>
      </p:sp>
      <p:sp>
        <p:nvSpPr>
          <p:cNvPr id="29" name="Shape 26"/>
          <p:cNvSpPr/>
          <p:nvPr/>
        </p:nvSpPr>
        <p:spPr>
          <a:xfrm>
            <a:off x="13676412" y="5729685"/>
            <a:ext cx="2039739" cy="660400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0" name="Text 27"/>
          <p:cNvSpPr/>
          <p:nvPr/>
        </p:nvSpPr>
        <p:spPr>
          <a:xfrm>
            <a:off x="13847862" y="5863035"/>
            <a:ext cx="1773039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b="1" kern="0" spc="114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BOOK A CONSULTATION</a:t>
            </a:r>
            <a:endParaRPr lang="en-US" sz="1425" dirty="0"/>
          </a:p>
        </p:txBody>
      </p:sp>
      <p:sp>
        <p:nvSpPr>
          <p:cNvPr id="31" name="Shape 28"/>
          <p:cNvSpPr/>
          <p:nvPr/>
        </p:nvSpPr>
        <p:spPr>
          <a:xfrm>
            <a:off x="13676412" y="6485334"/>
            <a:ext cx="2039739" cy="698500"/>
          </a:xfrm>
          <a:prstGeom prst="rect">
            <a:avLst/>
          </a:prstGeom>
          <a:ln w="19050">
            <a:solidFill>
              <a:srgbClr val="1E3B33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Text 29"/>
          <p:cNvSpPr/>
          <p:nvPr/>
        </p:nvSpPr>
        <p:spPr>
          <a:xfrm>
            <a:off x="13866912" y="6637734"/>
            <a:ext cx="1734939" cy="431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425" b="1" kern="0" spc="114" dirty="0">
                <a:solidFill>
                  <a:srgbClr val="1E3B3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ENROL IN MIND YOUR MONEY</a:t>
            </a:r>
            <a:endParaRPr lang="en-US" sz="1425" dirty="0"/>
          </a:p>
        </p:txBody>
      </p:sp>
      <p:sp>
        <p:nvSpPr>
          <p:cNvPr id="33" name="Shape 30"/>
          <p:cNvSpPr/>
          <p:nvPr/>
        </p:nvSpPr>
        <p:spPr>
          <a:xfrm>
            <a:off x="15843152" y="4883944"/>
            <a:ext cx="1441450" cy="1441450"/>
          </a:xfrm>
          <a:prstGeom prst="rect">
            <a:avLst/>
          </a:prstGeom>
          <a:solidFill>
            <a:srgbClr val="E7EDE9"/>
          </a:solidFill>
          <a:ln w="6350">
            <a:solidFill>
              <a:srgbClr val="8B9B95"/>
            </a:solidFill>
            <a:prstDash val="dash"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 31"/>
          <p:cNvSpPr/>
          <p:nvPr/>
        </p:nvSpPr>
        <p:spPr>
          <a:xfrm>
            <a:off x="15906652" y="4985544"/>
            <a:ext cx="1314450" cy="1276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lnSpc>
                <a:spcPct val="123261"/>
              </a:lnSpc>
              <a:buNone/>
            </a:pPr>
            <a:r>
              <a:rPr lang="en-US" sz="1050" dirty="0">
                <a:solidFill>
                  <a:srgbClr val="5E6F6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QR CODE PLACEHOLDER</a:t>
            </a:r>
            <a:endParaRPr lang="en-US" sz="1050" dirty="0"/>
          </a:p>
        </p:txBody>
      </p:sp>
      <p:sp>
        <p:nvSpPr>
          <p:cNvPr id="35" name="Text 32"/>
          <p:cNvSpPr/>
          <p:nvPr/>
        </p:nvSpPr>
        <p:spPr>
          <a:xfrm>
            <a:off x="15906651" y="6420644"/>
            <a:ext cx="1314450" cy="355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125" kern="0" spc="135" dirty="0">
                <a:solidFill>
                  <a:srgbClr val="5E6F6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SCAN TO BOOK / ENROL</a:t>
            </a:r>
            <a:endParaRPr lang="en-US" sz="1125" dirty="0"/>
          </a:p>
        </p:txBody>
      </p:sp>
      <p:sp>
        <p:nvSpPr>
          <p:cNvPr id="36" name="Shape 33"/>
          <p:cNvSpPr/>
          <p:nvPr/>
        </p:nvSpPr>
        <p:spPr>
          <a:xfrm>
            <a:off x="0" y="7728049"/>
            <a:ext cx="18288000" cy="2558951"/>
          </a:xfrm>
          <a:prstGeom prst="rect">
            <a:avLst/>
          </a:prstGeom>
          <a:solidFill>
            <a:srgbClr val="1E3B33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7" name="Text 34"/>
          <p:cNvSpPr/>
          <p:nvPr/>
        </p:nvSpPr>
        <p:spPr>
          <a:xfrm>
            <a:off x="838200" y="8633520"/>
            <a:ext cx="5737041" cy="1386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7273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MIND YOUR MONEY. PROTECT YOUR FAMILY. SECURE YOUR LEGACY.</a:t>
            </a:r>
            <a:endParaRPr lang="en-US" sz="3000" dirty="0"/>
          </a:p>
        </p:txBody>
      </p:sp>
      <p:sp>
        <p:nvSpPr>
          <p:cNvPr id="38" name="Text 35"/>
          <p:cNvSpPr/>
          <p:nvPr/>
        </p:nvSpPr>
        <p:spPr>
          <a:xfrm>
            <a:off x="6865343" y="8539163"/>
            <a:ext cx="5569992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350" kern="0" spc="270" dirty="0">
                <a:solidFill>
                  <a:srgbClr val="E8C88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CONTACT</a:t>
            </a:r>
            <a:endParaRPr lang="en-US" sz="1350" dirty="0"/>
          </a:p>
        </p:txBody>
      </p:sp>
      <p:sp>
        <p:nvSpPr>
          <p:cNvPr id="39" name="Text 36"/>
          <p:cNvSpPr/>
          <p:nvPr/>
        </p:nvSpPr>
        <p:spPr>
          <a:xfrm>
            <a:off x="6865343" y="8824913"/>
            <a:ext cx="5569992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Racheal Musiima Senyondo</a:t>
            </a:r>
            <a:endParaRPr lang="en-US" sz="1950" dirty="0"/>
          </a:p>
        </p:txBody>
      </p:sp>
      <p:sp>
        <p:nvSpPr>
          <p:cNvPr id="40" name="Text 37"/>
          <p:cNvSpPr/>
          <p:nvPr/>
        </p:nvSpPr>
        <p:spPr>
          <a:xfrm>
            <a:off x="6865343" y="9167813"/>
            <a:ext cx="5215538" cy="8524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7903"/>
              </a:lnSpc>
              <a:buNone/>
            </a:pPr>
            <a:r>
              <a:rPr lang="en-US" sz="1425" dirty="0">
                <a:solidFill>
                  <a:srgbClr val="C2CFC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Chartered Marketer | FCIM | FISP | MBA Certified Financial Literacy Trainer Chief Executive Officer | AfriLead</a:t>
            </a:r>
            <a:endParaRPr lang="en-US" sz="1425" dirty="0"/>
          </a:p>
        </p:txBody>
      </p:sp>
      <p:sp>
        <p:nvSpPr>
          <p:cNvPr id="41" name="Text 38"/>
          <p:cNvSpPr/>
          <p:nvPr/>
        </p:nvSpPr>
        <p:spPr>
          <a:xfrm>
            <a:off x="12386172" y="8109049"/>
            <a:ext cx="5569992" cy="2971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1111"/>
              </a:lnSpc>
              <a:buNone/>
            </a:pPr>
            <a:r>
              <a:rPr lang="en-US" sz="1275" kern="0" spc="179" dirty="0">
                <a:solidFill>
                  <a:srgbClr val="8DA09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EMAIL</a:t>
            </a:r>
            <a:endParaRPr lang="en-US" sz="1275" dirty="0"/>
          </a:p>
        </p:txBody>
      </p:sp>
      <p:sp>
        <p:nvSpPr>
          <p:cNvPr id="42" name="Text 39"/>
          <p:cNvSpPr/>
          <p:nvPr/>
        </p:nvSpPr>
        <p:spPr>
          <a:xfrm>
            <a:off x="12386172" y="8368110"/>
            <a:ext cx="5215538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Racheal.senyondo@gmail.com</a:t>
            </a:r>
            <a:endParaRPr lang="en-US" sz="1500" dirty="0"/>
          </a:p>
        </p:txBody>
      </p:sp>
      <p:sp>
        <p:nvSpPr>
          <p:cNvPr id="43" name="Text 40"/>
          <p:cNvSpPr/>
          <p:nvPr/>
        </p:nvSpPr>
        <p:spPr>
          <a:xfrm>
            <a:off x="12386172" y="8806260"/>
            <a:ext cx="5569992" cy="2971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1111"/>
              </a:lnSpc>
              <a:buNone/>
            </a:pPr>
            <a:r>
              <a:rPr lang="en-US" sz="1275" kern="0" spc="179" dirty="0">
                <a:solidFill>
                  <a:srgbClr val="8DA09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MOBILE / WHATSAPP</a:t>
            </a:r>
            <a:endParaRPr lang="en-US" sz="1275" dirty="0"/>
          </a:p>
        </p:txBody>
      </p:sp>
      <p:sp>
        <p:nvSpPr>
          <p:cNvPr id="44" name="Text 41"/>
          <p:cNvSpPr/>
          <p:nvPr/>
        </p:nvSpPr>
        <p:spPr>
          <a:xfrm>
            <a:off x="12386172" y="9065320"/>
            <a:ext cx="5215538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+256 785 646 142</a:t>
            </a:r>
            <a:endParaRPr lang="en-US" sz="1500" dirty="0"/>
          </a:p>
        </p:txBody>
      </p:sp>
      <p:sp>
        <p:nvSpPr>
          <p:cNvPr id="45" name="Shape 42"/>
          <p:cNvSpPr/>
          <p:nvPr/>
        </p:nvSpPr>
        <p:spPr>
          <a:xfrm>
            <a:off x="12386172" y="9579670"/>
            <a:ext cx="5063629" cy="9525"/>
          </a:xfrm>
          <a:prstGeom prst="rect">
            <a:avLst/>
          </a:prstGeom>
          <a:solidFill>
            <a:srgbClr val="FFFFFF">
              <a:alpha val="25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6" name="Text 43"/>
          <p:cNvSpPr/>
          <p:nvPr/>
        </p:nvSpPr>
        <p:spPr>
          <a:xfrm>
            <a:off x="12386172" y="9738420"/>
            <a:ext cx="5215538" cy="2818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7692"/>
              </a:lnSpc>
              <a:buNone/>
            </a:pPr>
            <a:r>
              <a:rPr lang="en-US" sz="1200" kern="0" spc="168" dirty="0">
                <a:solidFill>
                  <a:srgbClr val="E8C88C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AFRILEAD · PURPOSE | RELATIONSHIPS | WEALTH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1381</Words>
  <Application>Microsoft Office PowerPoint</Application>
  <PresentationFormat>Custom</PresentationFormat>
  <Paragraphs>330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Archivo</vt:lpstr>
      <vt:lpstr>Arial</vt:lpstr>
      <vt:lpstr>Courier New</vt:lpstr>
      <vt:lpstr>Newsreader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RACHEAL MUSIIMA SENYONDO</cp:lastModifiedBy>
  <cp:revision>1</cp:revision>
  <dcterms:created xsi:type="dcterms:W3CDTF">2026-09-17T01:50:40Z</dcterms:created>
  <dcterms:modified xsi:type="dcterms:W3CDTF">2026-09-17T01:51:17Z</dcterms:modified>
</cp:coreProperties>
</file>