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Open by naming the gap between talent and performance. This playbook is a practical diagnostic, not a theory session.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Have each person score the ten areas individually before comparing. Divergence in the scores is itself the finding.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Transition slide. Move the room from measuring to acting.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Run the 60-second alignment test live if the team is in the room.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worksheet is the homework: one row per role, filled in with the role holder, not for them.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Accountability is a system, not a personality trait. The cycle is what makes it repeatable.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Six yes/no questions. Any single no is a place where work is being redone downstream.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Ask each person to answer the five questions for their own role before the next session.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cadence is what converts the framework from a workshop into an operating rhythm.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C332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62000" y="838200"/>
            <a:ext cx="2552700" cy="95250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3" name="Shape 1"/>
          <p:cNvSpPr/>
          <p:nvPr/>
        </p:nvSpPr>
        <p:spPr>
          <a:xfrm>
            <a:off x="971550" y="990600"/>
            <a:ext cx="2133600" cy="647700"/>
          </a:xfrm>
          <a:prstGeom prst="rect">
            <a:avLst/>
          </a:prstGeom>
          <a:solidFill>
            <a:srgbClr val="7F7F7F">
              <a:alpha val="8000"/>
            </a:srgbClr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rcRect l="-32228" r="-32228" t="0" b="0"/>
          <a:stretch/>
        </p:blipFill>
        <p:spPr>
          <a:xfrm>
            <a:off x="971550" y="990600"/>
            <a:ext cx="2133600" cy="64770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3581400" y="1127125"/>
            <a:ext cx="2831306" cy="374650"/>
          </a:xfrm>
          <a:prstGeom prst="rect">
            <a:avLst/>
          </a:prstGeom>
          <a:ln w="6350">
            <a:solidFill>
              <a:srgbClr val="C3A15A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3759200" y="1247775"/>
            <a:ext cx="2560645" cy="1714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7500"/>
              </a:lnSpc>
              <a:buNone/>
            </a:pPr>
            <a:r>
              <a:rPr lang="en-US" sz="1050" b="1" spc="231" kern="0" dirty="0">
                <a:solidFill>
                  <a:srgbClr val="E3CF9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FREE AFRILEAD RESOURCE</a:t>
            </a:r>
            <a:endParaRPr lang="en-US" sz="1050" dirty="0"/>
          </a:p>
        </p:txBody>
      </p:sp>
      <p:sp>
        <p:nvSpPr>
          <p:cNvPr id="7" name="Shape 4"/>
          <p:cNvSpPr/>
          <p:nvPr/>
        </p:nvSpPr>
        <p:spPr>
          <a:xfrm>
            <a:off x="762000" y="2133799"/>
            <a:ext cx="857250" cy="38100"/>
          </a:xfrm>
          <a:prstGeom prst="rect">
            <a:avLst/>
          </a:prstGeom>
          <a:solidFill>
            <a:srgbClr val="C3A15A"/>
          </a:solidFill>
          <a:ln/>
        </p:spPr>
      </p:sp>
      <p:sp>
        <p:nvSpPr>
          <p:cNvPr id="8" name="Text 5"/>
          <p:cNvSpPr/>
          <p:nvPr/>
        </p:nvSpPr>
        <p:spPr>
          <a:xfrm>
            <a:off x="762000" y="2533849"/>
            <a:ext cx="6195182" cy="3695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6747"/>
              </a:lnSpc>
              <a:buNone/>
            </a:pPr>
            <a:r>
              <a:rPr lang="en-US" sz="7200" b="1" spc="-144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HIGH-PERFORMING TEAM PLAYBOOK</a:t>
            </a:r>
            <a:endParaRPr lang="en-US" sz="7200" dirty="0"/>
          </a:p>
        </p:txBody>
      </p:sp>
      <p:sp>
        <p:nvSpPr>
          <p:cNvPr id="9" name="Text 6"/>
          <p:cNvSpPr/>
          <p:nvPr/>
        </p:nvSpPr>
        <p:spPr>
          <a:xfrm>
            <a:off x="762000" y="6496249"/>
            <a:ext cx="6195182" cy="10896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00976"/>
              </a:lnSpc>
              <a:buNone/>
            </a:pPr>
            <a:r>
              <a:rPr lang="en-US" sz="3600" i="1" dirty="0">
                <a:solidFill>
                  <a:srgbClr val="C3A15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From Potential to Performance</a:t>
            </a:r>
            <a:endParaRPr lang="en-US" sz="3600" dirty="0"/>
          </a:p>
        </p:txBody>
      </p:sp>
      <p:sp>
        <p:nvSpPr>
          <p:cNvPr id="10" name="Text 7"/>
          <p:cNvSpPr/>
          <p:nvPr/>
        </p:nvSpPr>
        <p:spPr>
          <a:xfrm>
            <a:off x="762000" y="7814469"/>
            <a:ext cx="6195182" cy="81141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6875"/>
              </a:lnSpc>
              <a:buNone/>
            </a:pPr>
            <a:r>
              <a:rPr lang="en-US" sz="2100" dirty="0">
                <a:solidFill>
                  <a:srgbClr val="DCE4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Practical Guide to Building Aligned, Accountable and Results-Driven Teams</a:t>
            </a:r>
            <a:endParaRPr lang="en-US" sz="2100" dirty="0"/>
          </a:p>
        </p:txBody>
      </p:sp>
      <p:sp>
        <p:nvSpPr>
          <p:cNvPr id="11" name="Text 8"/>
          <p:cNvSpPr/>
          <p:nvPr/>
        </p:nvSpPr>
        <p:spPr>
          <a:xfrm>
            <a:off x="762000" y="8930680"/>
            <a:ext cx="6195182" cy="5562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40690"/>
              </a:lnSpc>
              <a:buNone/>
            </a:pPr>
            <a:r>
              <a:rPr lang="en-US" sz="1275" b="1" spc="230" kern="0" dirty="0">
                <a:solidFill>
                  <a:srgbClr val="93A8A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 INDIVIDUALS | ENTREPRENEURS | LEADERS | SMES | ORGANISATIONS</a:t>
            </a:r>
            <a:endParaRPr lang="en-US" sz="1275" dirty="0"/>
          </a:p>
        </p:txBody>
      </p:sp>
      <p:sp>
        <p:nvSpPr>
          <p:cNvPr id="12" name="Shape 9"/>
          <p:cNvSpPr/>
          <p:nvPr/>
        </p:nvSpPr>
        <p:spPr>
          <a:xfrm>
            <a:off x="7538740" y="0"/>
            <a:ext cx="15430500" cy="10287000"/>
          </a:xfrm>
          <a:prstGeom prst="rect">
            <a:avLst/>
          </a:prstGeom>
          <a:solidFill>
            <a:srgbClr val="244137"/>
          </a:solidFill>
          <a:ln/>
        </p:spPr>
      </p:sp>
      <p:sp>
        <p:nvSpPr>
          <p:cNvPr id="13" name="Shape 10"/>
          <p:cNvSpPr/>
          <p:nvPr/>
        </p:nvSpPr>
        <p:spPr>
          <a:xfrm>
            <a:off x="7538740" y="0"/>
            <a:ext cx="15430500" cy="10287000"/>
          </a:xfrm>
          <a:prstGeom prst="rect">
            <a:avLst/>
          </a:prstGeom>
          <a:solidFill>
            <a:srgbClr val="7F7F7F">
              <a:alpha val="8000"/>
            </a:srgbClr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2"/>
          <a:srcRect l="0" r="0" t="2432" b="2432"/>
          <a:stretch/>
        </p:blipFill>
        <p:spPr>
          <a:xfrm>
            <a:off x="7538740" y="0"/>
            <a:ext cx="154305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62000" y="685800"/>
            <a:ext cx="4055229" cy="1905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5714"/>
              </a:lnSpc>
              <a:buNone/>
            </a:pPr>
            <a:r>
              <a:rPr lang="en-US" sz="1200" b="1" spc="240" kern="0" dirty="0">
                <a:solidFill>
                  <a:srgbClr val="2F5B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HIGH-PERFORMANCE QUESTION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16272867" y="685800"/>
            <a:ext cx="1378446" cy="1905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5714"/>
              </a:lnSpc>
              <a:buNone/>
            </a:pPr>
            <a:r>
              <a:rPr lang="en-US" sz="1200" b="1" spc="240" kern="0" dirty="0">
                <a:solidFill>
                  <a:srgbClr val="9AA6A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DIAGNOSTIC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762000" y="1085850"/>
            <a:ext cx="18440400" cy="75128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9856"/>
              </a:lnSpc>
              <a:buNone/>
            </a:pPr>
            <a:r>
              <a:rPr lang="en-US" sz="5400" b="1" spc="-81" kern="0" dirty="0">
                <a:solidFill>
                  <a:srgbClr val="1C33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IS YOUR TEAM BUSY — OR PERFORMING?</a:t>
            </a:r>
            <a:endParaRPr lang="en-US" sz="5400" dirty="0"/>
          </a:p>
        </p:txBody>
      </p:sp>
      <p:sp>
        <p:nvSpPr>
          <p:cNvPr id="5" name="Text 3"/>
          <p:cNvSpPr/>
          <p:nvPr/>
        </p:nvSpPr>
        <p:spPr>
          <a:xfrm>
            <a:off x="762000" y="2046684"/>
            <a:ext cx="11576685" cy="11581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2500"/>
              </a:lnSpc>
              <a:buNone/>
            </a:pPr>
            <a:r>
              <a:rPr lang="en-US" sz="2100" dirty="0">
                <a:solidFill>
                  <a:srgbClr val="1C33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Talent alone does not create a high-performing team. High performance happens when people are aligned around a common purpose, understand their responsibilities, take ownership of results and consistently execute against measurable priorities.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762000" y="3547765"/>
            <a:ext cx="16764000" cy="25400"/>
          </a:xfrm>
          <a:prstGeom prst="rect">
            <a:avLst/>
          </a:prstGeom>
          <a:solidFill>
            <a:srgbClr val="1C332B"/>
          </a:solidFill>
          <a:ln/>
        </p:spPr>
      </p:sp>
      <p:sp>
        <p:nvSpPr>
          <p:cNvPr id="7" name="Text 5"/>
          <p:cNvSpPr/>
          <p:nvPr/>
        </p:nvSpPr>
        <p:spPr>
          <a:xfrm>
            <a:off x="762000" y="3763665"/>
            <a:ext cx="6840062" cy="266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5714"/>
              </a:lnSpc>
              <a:buNone/>
            </a:pPr>
            <a:r>
              <a:rPr lang="en-US" sz="1800" b="1" spc="234" kern="0" dirty="0">
                <a:solidFill>
                  <a:srgbClr val="1C33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AFRILEAD TEAM PERFORMANCE SCORECARD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15229980" y="3814465"/>
            <a:ext cx="2525623" cy="2095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7097"/>
              </a:lnSpc>
              <a:buNone/>
            </a:pPr>
            <a:r>
              <a:rPr lang="en-US" sz="1350" spc="135" kern="0" dirty="0">
                <a:solidFill>
                  <a:srgbClr val="7C8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 EACH AREA 1–5</a:t>
            </a:r>
            <a:endParaRPr lang="en-US" sz="1350" dirty="0"/>
          </a:p>
        </p:txBody>
      </p:sp>
      <p:sp>
        <p:nvSpPr>
          <p:cNvPr id="9" name="Shape 7"/>
          <p:cNvSpPr/>
          <p:nvPr/>
        </p:nvSpPr>
        <p:spPr>
          <a:xfrm>
            <a:off x="762000" y="4766965"/>
            <a:ext cx="8077200" cy="9525"/>
          </a:xfrm>
          <a:prstGeom prst="rect">
            <a:avLst/>
          </a:prstGeom>
          <a:solidFill>
            <a:srgbClr val="E4E9E6"/>
          </a:solidFill>
          <a:ln/>
        </p:spPr>
      </p:sp>
      <p:sp>
        <p:nvSpPr>
          <p:cNvPr id="10" name="Text 8"/>
          <p:cNvSpPr/>
          <p:nvPr/>
        </p:nvSpPr>
        <p:spPr>
          <a:xfrm>
            <a:off x="762000" y="4328815"/>
            <a:ext cx="2953018" cy="2921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8636"/>
              </a:lnSpc>
              <a:buNone/>
            </a:pPr>
            <a:r>
              <a:rPr lang="en-US" sz="1950" b="1" dirty="0">
                <a:solidFill>
                  <a:srgbClr val="C3A1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 </a:t>
            </a:r>
            <a:pPr algn="l" indent="0" marL="0">
              <a:lnSpc>
                <a:spcPct val="88636"/>
              </a:lnSpc>
              <a:buNone/>
            </a:pPr>
            <a:r>
              <a:rPr lang="en-US" sz="1950" dirty="0">
                <a:solidFill>
                  <a:srgbClr val="1C33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Purpose &amp; Direction</a:t>
            </a:r>
            <a:endParaRPr lang="en-US" sz="1950" dirty="0"/>
          </a:p>
        </p:txBody>
      </p:sp>
      <p:sp>
        <p:nvSpPr>
          <p:cNvPr id="11" name="Shape 9"/>
          <p:cNvSpPr/>
          <p:nvPr/>
        </p:nvSpPr>
        <p:spPr>
          <a:xfrm>
            <a:off x="7042150" y="4306590"/>
            <a:ext cx="298450" cy="298450"/>
          </a:xfrm>
          <a:prstGeom prst="rect">
            <a:avLst/>
          </a:prstGeom>
          <a:ln w="6350">
            <a:solidFill>
              <a:srgbClr val="C6CFCB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7416800" y="4306590"/>
            <a:ext cx="298450" cy="298450"/>
          </a:xfrm>
          <a:prstGeom prst="rect">
            <a:avLst/>
          </a:prstGeom>
          <a:ln w="6350">
            <a:solidFill>
              <a:srgbClr val="C6CFCB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7791450" y="4306590"/>
            <a:ext cx="298450" cy="298450"/>
          </a:xfrm>
          <a:prstGeom prst="rect">
            <a:avLst/>
          </a:prstGeom>
          <a:ln w="6350">
            <a:solidFill>
              <a:srgbClr val="C6CFCB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166100" y="4306590"/>
            <a:ext cx="298450" cy="298450"/>
          </a:xfrm>
          <a:prstGeom prst="rect">
            <a:avLst/>
          </a:prstGeom>
          <a:ln w="6350">
            <a:solidFill>
              <a:srgbClr val="C6CFCB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8540750" y="4306590"/>
            <a:ext cx="298450" cy="298450"/>
          </a:xfrm>
          <a:prstGeom prst="rect">
            <a:avLst/>
          </a:prstGeom>
          <a:ln w="6350">
            <a:solidFill>
              <a:srgbClr val="C6CFCB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9448800" y="4766965"/>
            <a:ext cx="8077200" cy="9525"/>
          </a:xfrm>
          <a:prstGeom prst="rect">
            <a:avLst/>
          </a:prstGeom>
          <a:solidFill>
            <a:srgbClr val="E4E9E6"/>
          </a:solidFill>
          <a:ln/>
        </p:spPr>
      </p:sp>
      <p:sp>
        <p:nvSpPr>
          <p:cNvPr id="17" name="Text 15"/>
          <p:cNvSpPr/>
          <p:nvPr/>
        </p:nvSpPr>
        <p:spPr>
          <a:xfrm>
            <a:off x="9448800" y="4328815"/>
            <a:ext cx="2148324" cy="2921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8636"/>
              </a:lnSpc>
              <a:buNone/>
            </a:pPr>
            <a:r>
              <a:rPr lang="en-US" sz="1950" b="1" dirty="0">
                <a:solidFill>
                  <a:srgbClr val="C3A1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06 </a:t>
            </a:r>
            <a:pPr algn="l" indent="0" marL="0">
              <a:lnSpc>
                <a:spcPct val="88636"/>
              </a:lnSpc>
              <a:buNone/>
            </a:pPr>
            <a:r>
              <a:rPr lang="en-US" sz="1950" dirty="0">
                <a:solidFill>
                  <a:srgbClr val="1C33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Collaboration</a:t>
            </a:r>
            <a:endParaRPr lang="en-US" sz="1950" dirty="0"/>
          </a:p>
        </p:txBody>
      </p:sp>
      <p:sp>
        <p:nvSpPr>
          <p:cNvPr id="18" name="Shape 16"/>
          <p:cNvSpPr/>
          <p:nvPr/>
        </p:nvSpPr>
        <p:spPr>
          <a:xfrm>
            <a:off x="15728950" y="4306590"/>
            <a:ext cx="298450" cy="298450"/>
          </a:xfrm>
          <a:prstGeom prst="rect">
            <a:avLst/>
          </a:prstGeom>
          <a:ln w="6350">
            <a:solidFill>
              <a:srgbClr val="C6CFCB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16103601" y="4306590"/>
            <a:ext cx="298450" cy="298450"/>
          </a:xfrm>
          <a:prstGeom prst="rect">
            <a:avLst/>
          </a:prstGeom>
          <a:ln w="6350">
            <a:solidFill>
              <a:srgbClr val="C6CFCB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16478250" y="4306590"/>
            <a:ext cx="298450" cy="298450"/>
          </a:xfrm>
          <a:prstGeom prst="rect">
            <a:avLst/>
          </a:prstGeom>
          <a:ln w="6350">
            <a:solidFill>
              <a:srgbClr val="C6CFCB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16852900" y="4306590"/>
            <a:ext cx="298450" cy="298450"/>
          </a:xfrm>
          <a:prstGeom prst="rect">
            <a:avLst/>
          </a:prstGeom>
          <a:ln w="6350">
            <a:solidFill>
              <a:srgbClr val="C6CFCB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17227551" y="4306590"/>
            <a:ext cx="298450" cy="298450"/>
          </a:xfrm>
          <a:prstGeom prst="rect">
            <a:avLst/>
          </a:prstGeom>
          <a:ln w="6350">
            <a:solidFill>
              <a:srgbClr val="C6CFCB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762000" y="5395615"/>
            <a:ext cx="8077200" cy="9525"/>
          </a:xfrm>
          <a:prstGeom prst="rect">
            <a:avLst/>
          </a:prstGeom>
          <a:solidFill>
            <a:srgbClr val="E4E9E6"/>
          </a:solidFill>
          <a:ln/>
        </p:spPr>
      </p:sp>
      <p:sp>
        <p:nvSpPr>
          <p:cNvPr id="24" name="Text 22"/>
          <p:cNvSpPr/>
          <p:nvPr/>
        </p:nvSpPr>
        <p:spPr>
          <a:xfrm>
            <a:off x="762000" y="4957465"/>
            <a:ext cx="1911052" cy="2921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8636"/>
              </a:lnSpc>
              <a:buNone/>
            </a:pPr>
            <a:r>
              <a:rPr lang="en-US" sz="1950" b="1" dirty="0">
                <a:solidFill>
                  <a:srgbClr val="C3A1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 </a:t>
            </a:r>
            <a:pPr algn="l" indent="0" marL="0">
              <a:lnSpc>
                <a:spcPct val="88636"/>
              </a:lnSpc>
              <a:buNone/>
            </a:pPr>
            <a:r>
              <a:rPr lang="en-US" sz="1950" dirty="0">
                <a:solidFill>
                  <a:srgbClr val="1C33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Role Clarity</a:t>
            </a:r>
            <a:endParaRPr lang="en-US" sz="1950" dirty="0"/>
          </a:p>
        </p:txBody>
      </p:sp>
      <p:sp>
        <p:nvSpPr>
          <p:cNvPr id="25" name="Shape 23"/>
          <p:cNvSpPr/>
          <p:nvPr/>
        </p:nvSpPr>
        <p:spPr>
          <a:xfrm>
            <a:off x="7042150" y="4935240"/>
            <a:ext cx="298450" cy="298450"/>
          </a:xfrm>
          <a:prstGeom prst="rect">
            <a:avLst/>
          </a:prstGeom>
          <a:ln w="6350">
            <a:solidFill>
              <a:srgbClr val="C6CFCB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7416800" y="4935240"/>
            <a:ext cx="298450" cy="298450"/>
          </a:xfrm>
          <a:prstGeom prst="rect">
            <a:avLst/>
          </a:prstGeom>
          <a:ln w="6350">
            <a:solidFill>
              <a:srgbClr val="C6CFCB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7791450" y="4935240"/>
            <a:ext cx="298450" cy="298450"/>
          </a:xfrm>
          <a:prstGeom prst="rect">
            <a:avLst/>
          </a:prstGeom>
          <a:ln w="6350">
            <a:solidFill>
              <a:srgbClr val="C6CFCB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8166100" y="4935240"/>
            <a:ext cx="298450" cy="298450"/>
          </a:xfrm>
          <a:prstGeom prst="rect">
            <a:avLst/>
          </a:prstGeom>
          <a:ln w="6350">
            <a:solidFill>
              <a:srgbClr val="C6CFCB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8540750" y="4935240"/>
            <a:ext cx="298450" cy="298450"/>
          </a:xfrm>
          <a:prstGeom prst="rect">
            <a:avLst/>
          </a:prstGeom>
          <a:ln w="6350">
            <a:solidFill>
              <a:srgbClr val="C6CFCB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9448800" y="5395615"/>
            <a:ext cx="8077200" cy="9525"/>
          </a:xfrm>
          <a:prstGeom prst="rect">
            <a:avLst/>
          </a:prstGeom>
          <a:solidFill>
            <a:srgbClr val="E4E9E6"/>
          </a:solidFill>
          <a:ln/>
        </p:spPr>
      </p:sp>
      <p:sp>
        <p:nvSpPr>
          <p:cNvPr id="31" name="Text 29"/>
          <p:cNvSpPr/>
          <p:nvPr/>
        </p:nvSpPr>
        <p:spPr>
          <a:xfrm>
            <a:off x="9448800" y="4957465"/>
            <a:ext cx="1722457" cy="2921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8636"/>
              </a:lnSpc>
              <a:buNone/>
            </a:pPr>
            <a:r>
              <a:rPr lang="en-US" sz="1950" b="1" dirty="0">
                <a:solidFill>
                  <a:srgbClr val="C3A1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07 </a:t>
            </a:r>
            <a:pPr algn="l" indent="0" marL="0">
              <a:lnSpc>
                <a:spcPct val="88636"/>
              </a:lnSpc>
              <a:buNone/>
            </a:pPr>
            <a:r>
              <a:rPr lang="en-US" sz="1950" dirty="0">
                <a:solidFill>
                  <a:srgbClr val="1C33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Capability</a:t>
            </a:r>
            <a:endParaRPr lang="en-US" sz="1950" dirty="0"/>
          </a:p>
        </p:txBody>
      </p:sp>
      <p:sp>
        <p:nvSpPr>
          <p:cNvPr id="32" name="Shape 30"/>
          <p:cNvSpPr/>
          <p:nvPr/>
        </p:nvSpPr>
        <p:spPr>
          <a:xfrm>
            <a:off x="15728950" y="4935240"/>
            <a:ext cx="298450" cy="298450"/>
          </a:xfrm>
          <a:prstGeom prst="rect">
            <a:avLst/>
          </a:prstGeom>
          <a:ln w="6350">
            <a:solidFill>
              <a:srgbClr val="C6CFCB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16103601" y="4935240"/>
            <a:ext cx="298450" cy="298450"/>
          </a:xfrm>
          <a:prstGeom prst="rect">
            <a:avLst/>
          </a:prstGeom>
          <a:ln w="6350">
            <a:solidFill>
              <a:srgbClr val="C6CFCB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16478250" y="4935240"/>
            <a:ext cx="298450" cy="298450"/>
          </a:xfrm>
          <a:prstGeom prst="rect">
            <a:avLst/>
          </a:prstGeom>
          <a:ln w="6350">
            <a:solidFill>
              <a:srgbClr val="C6CFCB"/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16852900" y="4935240"/>
            <a:ext cx="298450" cy="298450"/>
          </a:xfrm>
          <a:prstGeom prst="rect">
            <a:avLst/>
          </a:prstGeom>
          <a:ln w="6350">
            <a:solidFill>
              <a:srgbClr val="C6CFCB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17227551" y="4935240"/>
            <a:ext cx="298450" cy="298450"/>
          </a:xfrm>
          <a:prstGeom prst="rect">
            <a:avLst/>
          </a:prstGeom>
          <a:ln w="6350">
            <a:solidFill>
              <a:srgbClr val="C6CFCB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762000" y="6024265"/>
            <a:ext cx="8077200" cy="9525"/>
          </a:xfrm>
          <a:prstGeom prst="rect">
            <a:avLst/>
          </a:prstGeom>
          <a:solidFill>
            <a:srgbClr val="E4E9E6"/>
          </a:solidFill>
          <a:ln/>
        </p:spPr>
      </p:sp>
      <p:sp>
        <p:nvSpPr>
          <p:cNvPr id="38" name="Text 36"/>
          <p:cNvSpPr/>
          <p:nvPr/>
        </p:nvSpPr>
        <p:spPr>
          <a:xfrm>
            <a:off x="762000" y="5586115"/>
            <a:ext cx="1867178" cy="2921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8636"/>
              </a:lnSpc>
              <a:buNone/>
            </a:pPr>
            <a:r>
              <a:rPr lang="en-US" sz="1950" b="1" dirty="0">
                <a:solidFill>
                  <a:srgbClr val="C3A1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 </a:t>
            </a:r>
            <a:pPr algn="l" indent="0" marL="0">
              <a:lnSpc>
                <a:spcPct val="88636"/>
              </a:lnSpc>
              <a:buNone/>
            </a:pPr>
            <a:r>
              <a:rPr lang="en-US" sz="1950" dirty="0">
                <a:solidFill>
                  <a:srgbClr val="1C33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Leadership</a:t>
            </a:r>
            <a:endParaRPr lang="en-US" sz="1950" dirty="0"/>
          </a:p>
        </p:txBody>
      </p:sp>
      <p:sp>
        <p:nvSpPr>
          <p:cNvPr id="39" name="Shape 37"/>
          <p:cNvSpPr/>
          <p:nvPr/>
        </p:nvSpPr>
        <p:spPr>
          <a:xfrm>
            <a:off x="7042150" y="5563890"/>
            <a:ext cx="298450" cy="298450"/>
          </a:xfrm>
          <a:prstGeom prst="rect">
            <a:avLst/>
          </a:prstGeom>
          <a:ln w="6350">
            <a:solidFill>
              <a:srgbClr val="C6CFCB"/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7416800" y="5563890"/>
            <a:ext cx="298450" cy="298450"/>
          </a:xfrm>
          <a:prstGeom prst="rect">
            <a:avLst/>
          </a:prstGeom>
          <a:ln w="6350">
            <a:solidFill>
              <a:srgbClr val="C6CFCB"/>
            </a:solidFill>
            <a:prstDash val="solid"/>
          </a:ln>
        </p:spPr>
      </p:sp>
      <p:sp>
        <p:nvSpPr>
          <p:cNvPr id="41" name="Shape 39"/>
          <p:cNvSpPr/>
          <p:nvPr/>
        </p:nvSpPr>
        <p:spPr>
          <a:xfrm>
            <a:off x="7791450" y="5563890"/>
            <a:ext cx="298450" cy="298450"/>
          </a:xfrm>
          <a:prstGeom prst="rect">
            <a:avLst/>
          </a:prstGeom>
          <a:ln w="6350">
            <a:solidFill>
              <a:srgbClr val="C6CFCB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8166100" y="5563890"/>
            <a:ext cx="298450" cy="298450"/>
          </a:xfrm>
          <a:prstGeom prst="rect">
            <a:avLst/>
          </a:prstGeom>
          <a:ln w="6350">
            <a:solidFill>
              <a:srgbClr val="C6CFCB"/>
            </a:solidFill>
            <a:prstDash val="solid"/>
          </a:ln>
        </p:spPr>
      </p:sp>
      <p:sp>
        <p:nvSpPr>
          <p:cNvPr id="43" name="Shape 41"/>
          <p:cNvSpPr/>
          <p:nvPr/>
        </p:nvSpPr>
        <p:spPr>
          <a:xfrm>
            <a:off x="8540750" y="5563890"/>
            <a:ext cx="298450" cy="298450"/>
          </a:xfrm>
          <a:prstGeom prst="rect">
            <a:avLst/>
          </a:prstGeom>
          <a:ln w="6350">
            <a:solidFill>
              <a:srgbClr val="C6CFCB"/>
            </a:solidFill>
            <a:prstDash val="solid"/>
          </a:ln>
        </p:spPr>
      </p:sp>
      <p:sp>
        <p:nvSpPr>
          <p:cNvPr id="44" name="Shape 42"/>
          <p:cNvSpPr/>
          <p:nvPr/>
        </p:nvSpPr>
        <p:spPr>
          <a:xfrm>
            <a:off x="9448800" y="6024265"/>
            <a:ext cx="8077200" cy="9525"/>
          </a:xfrm>
          <a:prstGeom prst="rect">
            <a:avLst/>
          </a:prstGeom>
          <a:solidFill>
            <a:srgbClr val="E4E9E6"/>
          </a:solidFill>
          <a:ln/>
        </p:spPr>
      </p:sp>
      <p:sp>
        <p:nvSpPr>
          <p:cNvPr id="45" name="Text 43"/>
          <p:cNvSpPr/>
          <p:nvPr/>
        </p:nvSpPr>
        <p:spPr>
          <a:xfrm>
            <a:off x="9448800" y="5586115"/>
            <a:ext cx="2520821" cy="2921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8636"/>
              </a:lnSpc>
              <a:buNone/>
            </a:pPr>
            <a:r>
              <a:rPr lang="en-US" sz="1950" b="1" dirty="0">
                <a:solidFill>
                  <a:srgbClr val="C3A1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08 </a:t>
            </a:r>
            <a:pPr algn="l" indent="0" marL="0">
              <a:lnSpc>
                <a:spcPct val="88636"/>
              </a:lnSpc>
              <a:buNone/>
            </a:pPr>
            <a:r>
              <a:rPr lang="en-US" sz="1950" dirty="0">
                <a:solidFill>
                  <a:srgbClr val="1C33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Customer Focus</a:t>
            </a:r>
            <a:endParaRPr lang="en-US" sz="1950" dirty="0"/>
          </a:p>
        </p:txBody>
      </p:sp>
      <p:sp>
        <p:nvSpPr>
          <p:cNvPr id="46" name="Shape 44"/>
          <p:cNvSpPr/>
          <p:nvPr/>
        </p:nvSpPr>
        <p:spPr>
          <a:xfrm>
            <a:off x="15728950" y="5563890"/>
            <a:ext cx="298450" cy="298450"/>
          </a:xfrm>
          <a:prstGeom prst="rect">
            <a:avLst/>
          </a:prstGeom>
          <a:ln w="6350">
            <a:solidFill>
              <a:srgbClr val="C6CFCB"/>
            </a:solidFill>
            <a:prstDash val="solid"/>
          </a:ln>
        </p:spPr>
      </p:sp>
      <p:sp>
        <p:nvSpPr>
          <p:cNvPr id="47" name="Shape 45"/>
          <p:cNvSpPr/>
          <p:nvPr/>
        </p:nvSpPr>
        <p:spPr>
          <a:xfrm>
            <a:off x="16103601" y="5563890"/>
            <a:ext cx="298450" cy="298450"/>
          </a:xfrm>
          <a:prstGeom prst="rect">
            <a:avLst/>
          </a:prstGeom>
          <a:ln w="6350">
            <a:solidFill>
              <a:srgbClr val="C6CFCB"/>
            </a:solidFill>
            <a:prstDash val="solid"/>
          </a:ln>
        </p:spPr>
      </p:sp>
      <p:sp>
        <p:nvSpPr>
          <p:cNvPr id="48" name="Shape 46"/>
          <p:cNvSpPr/>
          <p:nvPr/>
        </p:nvSpPr>
        <p:spPr>
          <a:xfrm>
            <a:off x="16478250" y="5563890"/>
            <a:ext cx="298450" cy="298450"/>
          </a:xfrm>
          <a:prstGeom prst="rect">
            <a:avLst/>
          </a:prstGeom>
          <a:ln w="6350">
            <a:solidFill>
              <a:srgbClr val="C6CFCB"/>
            </a:solidFill>
            <a:prstDash val="solid"/>
          </a:ln>
        </p:spPr>
      </p:sp>
      <p:sp>
        <p:nvSpPr>
          <p:cNvPr id="49" name="Shape 47"/>
          <p:cNvSpPr/>
          <p:nvPr/>
        </p:nvSpPr>
        <p:spPr>
          <a:xfrm>
            <a:off x="16852900" y="5563890"/>
            <a:ext cx="298450" cy="298450"/>
          </a:xfrm>
          <a:prstGeom prst="rect">
            <a:avLst/>
          </a:prstGeom>
          <a:ln w="6350">
            <a:solidFill>
              <a:srgbClr val="C6CFCB"/>
            </a:solidFill>
            <a:prstDash val="solid"/>
          </a:ln>
        </p:spPr>
      </p:sp>
      <p:sp>
        <p:nvSpPr>
          <p:cNvPr id="50" name="Shape 48"/>
          <p:cNvSpPr/>
          <p:nvPr/>
        </p:nvSpPr>
        <p:spPr>
          <a:xfrm>
            <a:off x="17227551" y="5563890"/>
            <a:ext cx="298450" cy="298450"/>
          </a:xfrm>
          <a:prstGeom prst="rect">
            <a:avLst/>
          </a:prstGeom>
          <a:ln w="6350">
            <a:solidFill>
              <a:srgbClr val="C6CFCB"/>
            </a:solidFill>
            <a:prstDash val="solid"/>
          </a:ln>
        </p:spPr>
      </p:sp>
      <p:sp>
        <p:nvSpPr>
          <p:cNvPr id="51" name="Shape 49"/>
          <p:cNvSpPr/>
          <p:nvPr/>
        </p:nvSpPr>
        <p:spPr>
          <a:xfrm>
            <a:off x="762000" y="6652915"/>
            <a:ext cx="8077200" cy="9525"/>
          </a:xfrm>
          <a:prstGeom prst="rect">
            <a:avLst/>
          </a:prstGeom>
          <a:solidFill>
            <a:srgbClr val="E4E9E6"/>
          </a:solidFill>
          <a:ln/>
        </p:spPr>
      </p:sp>
      <p:sp>
        <p:nvSpPr>
          <p:cNvPr id="52" name="Text 50"/>
          <p:cNvSpPr/>
          <p:nvPr/>
        </p:nvSpPr>
        <p:spPr>
          <a:xfrm>
            <a:off x="762000" y="6214765"/>
            <a:ext cx="2250480" cy="2921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8636"/>
              </a:lnSpc>
              <a:buNone/>
            </a:pPr>
            <a:r>
              <a:rPr lang="en-US" sz="1950" b="1" dirty="0">
                <a:solidFill>
                  <a:srgbClr val="C3A1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 </a:t>
            </a:r>
            <a:pPr algn="l" indent="0" marL="0">
              <a:lnSpc>
                <a:spcPct val="88636"/>
              </a:lnSpc>
              <a:buNone/>
            </a:pPr>
            <a:r>
              <a:rPr lang="en-US" sz="1950" dirty="0">
                <a:solidFill>
                  <a:srgbClr val="1C33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Accountability</a:t>
            </a:r>
            <a:endParaRPr lang="en-US" sz="1950" dirty="0"/>
          </a:p>
        </p:txBody>
      </p:sp>
      <p:sp>
        <p:nvSpPr>
          <p:cNvPr id="53" name="Shape 51"/>
          <p:cNvSpPr/>
          <p:nvPr/>
        </p:nvSpPr>
        <p:spPr>
          <a:xfrm>
            <a:off x="7042150" y="6192540"/>
            <a:ext cx="298450" cy="298450"/>
          </a:xfrm>
          <a:prstGeom prst="rect">
            <a:avLst/>
          </a:prstGeom>
          <a:ln w="6350">
            <a:solidFill>
              <a:srgbClr val="C6CFCB"/>
            </a:solidFill>
            <a:prstDash val="solid"/>
          </a:ln>
        </p:spPr>
      </p:sp>
      <p:sp>
        <p:nvSpPr>
          <p:cNvPr id="54" name="Shape 52"/>
          <p:cNvSpPr/>
          <p:nvPr/>
        </p:nvSpPr>
        <p:spPr>
          <a:xfrm>
            <a:off x="7416800" y="6192540"/>
            <a:ext cx="298450" cy="298450"/>
          </a:xfrm>
          <a:prstGeom prst="rect">
            <a:avLst/>
          </a:prstGeom>
          <a:ln w="6350">
            <a:solidFill>
              <a:srgbClr val="C6CFCB"/>
            </a:solidFill>
            <a:prstDash val="solid"/>
          </a:ln>
        </p:spPr>
      </p:sp>
      <p:sp>
        <p:nvSpPr>
          <p:cNvPr id="55" name="Shape 53"/>
          <p:cNvSpPr/>
          <p:nvPr/>
        </p:nvSpPr>
        <p:spPr>
          <a:xfrm>
            <a:off x="7791450" y="6192540"/>
            <a:ext cx="298450" cy="298450"/>
          </a:xfrm>
          <a:prstGeom prst="rect">
            <a:avLst/>
          </a:prstGeom>
          <a:ln w="6350">
            <a:solidFill>
              <a:srgbClr val="C6CFCB"/>
            </a:solidFill>
            <a:prstDash val="solid"/>
          </a:ln>
        </p:spPr>
      </p:sp>
      <p:sp>
        <p:nvSpPr>
          <p:cNvPr id="56" name="Shape 54"/>
          <p:cNvSpPr/>
          <p:nvPr/>
        </p:nvSpPr>
        <p:spPr>
          <a:xfrm>
            <a:off x="8166100" y="6192540"/>
            <a:ext cx="298450" cy="298450"/>
          </a:xfrm>
          <a:prstGeom prst="rect">
            <a:avLst/>
          </a:prstGeom>
          <a:ln w="6350">
            <a:solidFill>
              <a:srgbClr val="C6CFCB"/>
            </a:solidFill>
            <a:prstDash val="solid"/>
          </a:ln>
        </p:spPr>
      </p:sp>
      <p:sp>
        <p:nvSpPr>
          <p:cNvPr id="57" name="Shape 55"/>
          <p:cNvSpPr/>
          <p:nvPr/>
        </p:nvSpPr>
        <p:spPr>
          <a:xfrm>
            <a:off x="8540750" y="6192540"/>
            <a:ext cx="298450" cy="298450"/>
          </a:xfrm>
          <a:prstGeom prst="rect">
            <a:avLst/>
          </a:prstGeom>
          <a:ln w="6350">
            <a:solidFill>
              <a:srgbClr val="C6CFCB"/>
            </a:solidFill>
            <a:prstDash val="solid"/>
          </a:ln>
        </p:spPr>
      </p:sp>
      <p:sp>
        <p:nvSpPr>
          <p:cNvPr id="58" name="Shape 56"/>
          <p:cNvSpPr/>
          <p:nvPr/>
        </p:nvSpPr>
        <p:spPr>
          <a:xfrm>
            <a:off x="9448800" y="6652915"/>
            <a:ext cx="8077200" cy="9525"/>
          </a:xfrm>
          <a:prstGeom prst="rect">
            <a:avLst/>
          </a:prstGeom>
          <a:solidFill>
            <a:srgbClr val="E4E9E6"/>
          </a:solidFill>
          <a:ln/>
        </p:spPr>
      </p:sp>
      <p:sp>
        <p:nvSpPr>
          <p:cNvPr id="59" name="Text 57"/>
          <p:cNvSpPr/>
          <p:nvPr/>
        </p:nvSpPr>
        <p:spPr>
          <a:xfrm>
            <a:off x="9448800" y="6214765"/>
            <a:ext cx="1727805" cy="2921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8636"/>
              </a:lnSpc>
              <a:buNone/>
            </a:pPr>
            <a:r>
              <a:rPr lang="en-US" sz="1950" b="1" dirty="0">
                <a:solidFill>
                  <a:srgbClr val="C3A1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09 </a:t>
            </a:r>
            <a:pPr algn="l" indent="0" marL="0">
              <a:lnSpc>
                <a:spcPct val="88636"/>
              </a:lnSpc>
              <a:buNone/>
            </a:pPr>
            <a:r>
              <a:rPr lang="en-US" sz="1950" dirty="0">
                <a:solidFill>
                  <a:srgbClr val="1C33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Execution</a:t>
            </a:r>
            <a:endParaRPr lang="en-US" sz="1950" dirty="0"/>
          </a:p>
        </p:txBody>
      </p:sp>
      <p:sp>
        <p:nvSpPr>
          <p:cNvPr id="60" name="Shape 58"/>
          <p:cNvSpPr/>
          <p:nvPr/>
        </p:nvSpPr>
        <p:spPr>
          <a:xfrm>
            <a:off x="15728950" y="6192540"/>
            <a:ext cx="298450" cy="298450"/>
          </a:xfrm>
          <a:prstGeom prst="rect">
            <a:avLst/>
          </a:prstGeom>
          <a:ln w="6350">
            <a:solidFill>
              <a:srgbClr val="C6CFCB"/>
            </a:solidFill>
            <a:prstDash val="solid"/>
          </a:ln>
        </p:spPr>
      </p:sp>
      <p:sp>
        <p:nvSpPr>
          <p:cNvPr id="61" name="Shape 59"/>
          <p:cNvSpPr/>
          <p:nvPr/>
        </p:nvSpPr>
        <p:spPr>
          <a:xfrm>
            <a:off x="16103601" y="6192540"/>
            <a:ext cx="298450" cy="298450"/>
          </a:xfrm>
          <a:prstGeom prst="rect">
            <a:avLst/>
          </a:prstGeom>
          <a:ln w="6350">
            <a:solidFill>
              <a:srgbClr val="C6CFCB"/>
            </a:solidFill>
            <a:prstDash val="solid"/>
          </a:ln>
        </p:spPr>
      </p:sp>
      <p:sp>
        <p:nvSpPr>
          <p:cNvPr id="62" name="Shape 60"/>
          <p:cNvSpPr/>
          <p:nvPr/>
        </p:nvSpPr>
        <p:spPr>
          <a:xfrm>
            <a:off x="16478250" y="6192540"/>
            <a:ext cx="298450" cy="298450"/>
          </a:xfrm>
          <a:prstGeom prst="rect">
            <a:avLst/>
          </a:prstGeom>
          <a:ln w="6350">
            <a:solidFill>
              <a:srgbClr val="C6CFCB"/>
            </a:solidFill>
            <a:prstDash val="solid"/>
          </a:ln>
        </p:spPr>
      </p:sp>
      <p:sp>
        <p:nvSpPr>
          <p:cNvPr id="63" name="Shape 61"/>
          <p:cNvSpPr/>
          <p:nvPr/>
        </p:nvSpPr>
        <p:spPr>
          <a:xfrm>
            <a:off x="16852900" y="6192540"/>
            <a:ext cx="298450" cy="298450"/>
          </a:xfrm>
          <a:prstGeom prst="rect">
            <a:avLst/>
          </a:prstGeom>
          <a:ln w="6350">
            <a:solidFill>
              <a:srgbClr val="C6CFCB"/>
            </a:solidFill>
            <a:prstDash val="solid"/>
          </a:ln>
        </p:spPr>
      </p:sp>
      <p:sp>
        <p:nvSpPr>
          <p:cNvPr id="64" name="Shape 62"/>
          <p:cNvSpPr/>
          <p:nvPr/>
        </p:nvSpPr>
        <p:spPr>
          <a:xfrm>
            <a:off x="17227551" y="6192540"/>
            <a:ext cx="298450" cy="298450"/>
          </a:xfrm>
          <a:prstGeom prst="rect">
            <a:avLst/>
          </a:prstGeom>
          <a:ln w="6350">
            <a:solidFill>
              <a:srgbClr val="C6CFCB"/>
            </a:solidFill>
            <a:prstDash val="solid"/>
          </a:ln>
        </p:spPr>
      </p:sp>
      <p:sp>
        <p:nvSpPr>
          <p:cNvPr id="65" name="Shape 63"/>
          <p:cNvSpPr/>
          <p:nvPr/>
        </p:nvSpPr>
        <p:spPr>
          <a:xfrm>
            <a:off x="762000" y="7281565"/>
            <a:ext cx="8077200" cy="9525"/>
          </a:xfrm>
          <a:prstGeom prst="rect">
            <a:avLst/>
          </a:prstGeom>
          <a:solidFill>
            <a:srgbClr val="E4E9E6"/>
          </a:solidFill>
          <a:ln/>
        </p:spPr>
      </p:sp>
      <p:sp>
        <p:nvSpPr>
          <p:cNvPr id="66" name="Text 64"/>
          <p:cNvSpPr/>
          <p:nvPr/>
        </p:nvSpPr>
        <p:spPr>
          <a:xfrm>
            <a:off x="762000" y="6843415"/>
            <a:ext cx="2450971" cy="2921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8636"/>
              </a:lnSpc>
              <a:buNone/>
            </a:pPr>
            <a:r>
              <a:rPr lang="en-US" sz="1950" b="1" dirty="0">
                <a:solidFill>
                  <a:srgbClr val="C3A1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 </a:t>
            </a:r>
            <a:pPr algn="l" indent="0" marL="0">
              <a:lnSpc>
                <a:spcPct val="88636"/>
              </a:lnSpc>
              <a:buNone/>
            </a:pPr>
            <a:r>
              <a:rPr lang="en-US" sz="1950" dirty="0">
                <a:solidFill>
                  <a:srgbClr val="1C33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Communication</a:t>
            </a:r>
            <a:endParaRPr lang="en-US" sz="1950" dirty="0"/>
          </a:p>
        </p:txBody>
      </p:sp>
      <p:sp>
        <p:nvSpPr>
          <p:cNvPr id="67" name="Shape 65"/>
          <p:cNvSpPr/>
          <p:nvPr/>
        </p:nvSpPr>
        <p:spPr>
          <a:xfrm>
            <a:off x="7042150" y="6821190"/>
            <a:ext cx="298450" cy="298450"/>
          </a:xfrm>
          <a:prstGeom prst="rect">
            <a:avLst/>
          </a:prstGeom>
          <a:ln w="6350">
            <a:solidFill>
              <a:srgbClr val="C6CFCB"/>
            </a:solidFill>
            <a:prstDash val="solid"/>
          </a:ln>
        </p:spPr>
      </p:sp>
      <p:sp>
        <p:nvSpPr>
          <p:cNvPr id="68" name="Shape 66"/>
          <p:cNvSpPr/>
          <p:nvPr/>
        </p:nvSpPr>
        <p:spPr>
          <a:xfrm>
            <a:off x="7416800" y="6821190"/>
            <a:ext cx="298450" cy="298450"/>
          </a:xfrm>
          <a:prstGeom prst="rect">
            <a:avLst/>
          </a:prstGeom>
          <a:ln w="6350">
            <a:solidFill>
              <a:srgbClr val="C6CFCB"/>
            </a:solidFill>
            <a:prstDash val="solid"/>
          </a:ln>
        </p:spPr>
      </p:sp>
      <p:sp>
        <p:nvSpPr>
          <p:cNvPr id="69" name="Shape 67"/>
          <p:cNvSpPr/>
          <p:nvPr/>
        </p:nvSpPr>
        <p:spPr>
          <a:xfrm>
            <a:off x="7791450" y="6821190"/>
            <a:ext cx="298450" cy="298450"/>
          </a:xfrm>
          <a:prstGeom prst="rect">
            <a:avLst/>
          </a:prstGeom>
          <a:ln w="6350">
            <a:solidFill>
              <a:srgbClr val="C6CFCB"/>
            </a:solidFill>
            <a:prstDash val="solid"/>
          </a:ln>
        </p:spPr>
      </p:sp>
      <p:sp>
        <p:nvSpPr>
          <p:cNvPr id="70" name="Shape 68"/>
          <p:cNvSpPr/>
          <p:nvPr/>
        </p:nvSpPr>
        <p:spPr>
          <a:xfrm>
            <a:off x="8166100" y="6821190"/>
            <a:ext cx="298450" cy="298450"/>
          </a:xfrm>
          <a:prstGeom prst="rect">
            <a:avLst/>
          </a:prstGeom>
          <a:ln w="6350">
            <a:solidFill>
              <a:srgbClr val="C6CFCB"/>
            </a:solidFill>
            <a:prstDash val="solid"/>
          </a:ln>
        </p:spPr>
      </p:sp>
      <p:sp>
        <p:nvSpPr>
          <p:cNvPr id="71" name="Shape 69"/>
          <p:cNvSpPr/>
          <p:nvPr/>
        </p:nvSpPr>
        <p:spPr>
          <a:xfrm>
            <a:off x="8540750" y="6821190"/>
            <a:ext cx="298450" cy="298450"/>
          </a:xfrm>
          <a:prstGeom prst="rect">
            <a:avLst/>
          </a:prstGeom>
          <a:ln w="6350">
            <a:solidFill>
              <a:srgbClr val="C6CFCB"/>
            </a:solidFill>
            <a:prstDash val="solid"/>
          </a:ln>
        </p:spPr>
      </p:sp>
      <p:sp>
        <p:nvSpPr>
          <p:cNvPr id="72" name="Shape 70"/>
          <p:cNvSpPr/>
          <p:nvPr/>
        </p:nvSpPr>
        <p:spPr>
          <a:xfrm>
            <a:off x="9448800" y="7281565"/>
            <a:ext cx="8077200" cy="9525"/>
          </a:xfrm>
          <a:prstGeom prst="rect">
            <a:avLst/>
          </a:prstGeom>
          <a:solidFill>
            <a:srgbClr val="E4E9E6"/>
          </a:solidFill>
          <a:ln/>
        </p:spPr>
      </p:sp>
      <p:sp>
        <p:nvSpPr>
          <p:cNvPr id="73" name="Text 71"/>
          <p:cNvSpPr/>
          <p:nvPr/>
        </p:nvSpPr>
        <p:spPr>
          <a:xfrm>
            <a:off x="9448800" y="6843415"/>
            <a:ext cx="3835857" cy="2921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8636"/>
              </a:lnSpc>
              <a:buNone/>
            </a:pPr>
            <a:r>
              <a:rPr lang="en-US" sz="1950" b="1" dirty="0">
                <a:solidFill>
                  <a:srgbClr val="C3A1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</a:t>
            </a:r>
            <a:pPr algn="l" indent="0" marL="0">
              <a:lnSpc>
                <a:spcPct val="88636"/>
              </a:lnSpc>
              <a:buNone/>
            </a:pPr>
            <a:r>
              <a:rPr lang="en-US" sz="1950" dirty="0">
                <a:solidFill>
                  <a:srgbClr val="1C33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Performance Measurement</a:t>
            </a:r>
            <a:endParaRPr lang="en-US" sz="1950" dirty="0"/>
          </a:p>
        </p:txBody>
      </p:sp>
      <p:sp>
        <p:nvSpPr>
          <p:cNvPr id="74" name="Shape 72"/>
          <p:cNvSpPr/>
          <p:nvPr/>
        </p:nvSpPr>
        <p:spPr>
          <a:xfrm>
            <a:off x="15728950" y="6821190"/>
            <a:ext cx="298450" cy="298450"/>
          </a:xfrm>
          <a:prstGeom prst="rect">
            <a:avLst/>
          </a:prstGeom>
          <a:ln w="6350">
            <a:solidFill>
              <a:srgbClr val="C6CFCB"/>
            </a:solidFill>
            <a:prstDash val="solid"/>
          </a:ln>
        </p:spPr>
      </p:sp>
      <p:sp>
        <p:nvSpPr>
          <p:cNvPr id="75" name="Shape 73"/>
          <p:cNvSpPr/>
          <p:nvPr/>
        </p:nvSpPr>
        <p:spPr>
          <a:xfrm>
            <a:off x="16103601" y="6821190"/>
            <a:ext cx="298450" cy="298450"/>
          </a:xfrm>
          <a:prstGeom prst="rect">
            <a:avLst/>
          </a:prstGeom>
          <a:ln w="6350">
            <a:solidFill>
              <a:srgbClr val="C6CFCB"/>
            </a:solidFill>
            <a:prstDash val="solid"/>
          </a:ln>
        </p:spPr>
      </p:sp>
      <p:sp>
        <p:nvSpPr>
          <p:cNvPr id="76" name="Shape 74"/>
          <p:cNvSpPr/>
          <p:nvPr/>
        </p:nvSpPr>
        <p:spPr>
          <a:xfrm>
            <a:off x="16478250" y="6821190"/>
            <a:ext cx="298450" cy="298450"/>
          </a:xfrm>
          <a:prstGeom prst="rect">
            <a:avLst/>
          </a:prstGeom>
          <a:ln w="6350">
            <a:solidFill>
              <a:srgbClr val="C6CFCB"/>
            </a:solidFill>
            <a:prstDash val="solid"/>
          </a:ln>
        </p:spPr>
      </p:sp>
      <p:sp>
        <p:nvSpPr>
          <p:cNvPr id="77" name="Shape 75"/>
          <p:cNvSpPr/>
          <p:nvPr/>
        </p:nvSpPr>
        <p:spPr>
          <a:xfrm>
            <a:off x="16852900" y="6821190"/>
            <a:ext cx="298450" cy="298450"/>
          </a:xfrm>
          <a:prstGeom prst="rect">
            <a:avLst/>
          </a:prstGeom>
          <a:ln w="6350">
            <a:solidFill>
              <a:srgbClr val="C6CFCB"/>
            </a:solidFill>
            <a:prstDash val="solid"/>
          </a:ln>
        </p:spPr>
      </p:sp>
      <p:sp>
        <p:nvSpPr>
          <p:cNvPr id="78" name="Shape 76"/>
          <p:cNvSpPr/>
          <p:nvPr/>
        </p:nvSpPr>
        <p:spPr>
          <a:xfrm>
            <a:off x="17227551" y="6821190"/>
            <a:ext cx="298450" cy="298450"/>
          </a:xfrm>
          <a:prstGeom prst="rect">
            <a:avLst/>
          </a:prstGeom>
          <a:ln w="6350">
            <a:solidFill>
              <a:srgbClr val="C6CFCB"/>
            </a:solidFill>
            <a:prstDash val="solid"/>
          </a:ln>
        </p:spPr>
      </p:sp>
      <p:sp>
        <p:nvSpPr>
          <p:cNvPr id="79" name="Shape 77"/>
          <p:cNvSpPr/>
          <p:nvPr/>
        </p:nvSpPr>
        <p:spPr>
          <a:xfrm>
            <a:off x="762000" y="8393510"/>
            <a:ext cx="16764000" cy="1321991"/>
          </a:xfrm>
          <a:prstGeom prst="rect">
            <a:avLst/>
          </a:prstGeom>
          <a:solidFill>
            <a:srgbClr val="DCE2DE"/>
          </a:solidFill>
          <a:ln/>
        </p:spPr>
      </p:sp>
      <p:sp>
        <p:nvSpPr>
          <p:cNvPr id="80" name="Shape 78"/>
          <p:cNvSpPr/>
          <p:nvPr/>
        </p:nvSpPr>
        <p:spPr>
          <a:xfrm>
            <a:off x="762000" y="8717360"/>
            <a:ext cx="4176712" cy="998141"/>
          </a:xfrm>
          <a:prstGeom prst="rect">
            <a:avLst/>
          </a:prstGeom>
          <a:solidFill>
            <a:srgbClr val="F3F6F4"/>
          </a:solidFill>
          <a:ln/>
        </p:spPr>
      </p:sp>
      <p:sp>
        <p:nvSpPr>
          <p:cNvPr id="81" name="Text 79"/>
          <p:cNvSpPr/>
          <p:nvPr/>
        </p:nvSpPr>
        <p:spPr>
          <a:xfrm>
            <a:off x="952500" y="8926910"/>
            <a:ext cx="4175284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6538"/>
              </a:lnSpc>
              <a:buNone/>
            </a:pPr>
            <a:r>
              <a:rPr lang="en-US" sz="2250" b="1" dirty="0">
                <a:solidFill>
                  <a:srgbClr val="1C33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40–50</a:t>
            </a:r>
            <a:endParaRPr lang="en-US" sz="2250" dirty="0"/>
          </a:p>
        </p:txBody>
      </p:sp>
      <p:sp>
        <p:nvSpPr>
          <p:cNvPr id="82" name="Text 80"/>
          <p:cNvSpPr/>
          <p:nvPr/>
        </p:nvSpPr>
        <p:spPr>
          <a:xfrm>
            <a:off x="952500" y="9307910"/>
            <a:ext cx="4175284" cy="23614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1429"/>
              </a:lnSpc>
              <a:buNone/>
            </a:pPr>
            <a:r>
              <a:rPr lang="en-US" sz="1200" b="1" spc="120" kern="0" dirty="0">
                <a:solidFill>
                  <a:srgbClr val="4C5A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STRONG FOUNDATIONS</a:t>
            </a:r>
            <a:endParaRPr lang="en-US" sz="1200" dirty="0"/>
          </a:p>
        </p:txBody>
      </p:sp>
      <p:sp>
        <p:nvSpPr>
          <p:cNvPr id="83" name="Shape 81"/>
          <p:cNvSpPr/>
          <p:nvPr/>
        </p:nvSpPr>
        <p:spPr>
          <a:xfrm>
            <a:off x="4957763" y="8717360"/>
            <a:ext cx="4176712" cy="998141"/>
          </a:xfrm>
          <a:prstGeom prst="rect">
            <a:avLst/>
          </a:prstGeom>
          <a:solidFill>
            <a:srgbClr val="F3F6F4"/>
          </a:solidFill>
          <a:ln/>
        </p:spPr>
      </p:sp>
      <p:sp>
        <p:nvSpPr>
          <p:cNvPr id="84" name="Text 82"/>
          <p:cNvSpPr/>
          <p:nvPr/>
        </p:nvSpPr>
        <p:spPr>
          <a:xfrm>
            <a:off x="5148263" y="8926910"/>
            <a:ext cx="4175284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6538"/>
              </a:lnSpc>
              <a:buNone/>
            </a:pPr>
            <a:r>
              <a:rPr lang="en-US" sz="2250" b="1" dirty="0">
                <a:solidFill>
                  <a:srgbClr val="1C33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30–39</a:t>
            </a:r>
            <a:endParaRPr lang="en-US" sz="2250" dirty="0"/>
          </a:p>
        </p:txBody>
      </p:sp>
      <p:sp>
        <p:nvSpPr>
          <p:cNvPr id="85" name="Text 83"/>
          <p:cNvSpPr/>
          <p:nvPr/>
        </p:nvSpPr>
        <p:spPr>
          <a:xfrm>
            <a:off x="5148263" y="9307910"/>
            <a:ext cx="4175284" cy="23614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1429"/>
              </a:lnSpc>
              <a:buNone/>
            </a:pPr>
            <a:r>
              <a:rPr lang="en-US" sz="1200" b="1" spc="120" kern="0" dirty="0">
                <a:solidFill>
                  <a:srgbClr val="4C5A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IMPROVEMENT OPPORTUNITIES</a:t>
            </a:r>
            <a:endParaRPr lang="en-US" sz="1200" dirty="0"/>
          </a:p>
        </p:txBody>
      </p:sp>
      <p:sp>
        <p:nvSpPr>
          <p:cNvPr id="86" name="Shape 84"/>
          <p:cNvSpPr/>
          <p:nvPr/>
        </p:nvSpPr>
        <p:spPr>
          <a:xfrm>
            <a:off x="9153525" y="8717360"/>
            <a:ext cx="4176712" cy="998141"/>
          </a:xfrm>
          <a:prstGeom prst="rect">
            <a:avLst/>
          </a:prstGeom>
          <a:solidFill>
            <a:srgbClr val="F3F6F4"/>
          </a:solidFill>
          <a:ln/>
        </p:spPr>
      </p:sp>
      <p:sp>
        <p:nvSpPr>
          <p:cNvPr id="87" name="Text 85"/>
          <p:cNvSpPr/>
          <p:nvPr/>
        </p:nvSpPr>
        <p:spPr>
          <a:xfrm>
            <a:off x="9344025" y="8926910"/>
            <a:ext cx="4175284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6538"/>
              </a:lnSpc>
              <a:buNone/>
            </a:pPr>
            <a:r>
              <a:rPr lang="en-US" sz="2250" b="1" dirty="0">
                <a:solidFill>
                  <a:srgbClr val="1C33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20–29</a:t>
            </a:r>
            <a:endParaRPr lang="en-US" sz="2250" dirty="0"/>
          </a:p>
        </p:txBody>
      </p:sp>
      <p:sp>
        <p:nvSpPr>
          <p:cNvPr id="88" name="Text 86"/>
          <p:cNvSpPr/>
          <p:nvPr/>
        </p:nvSpPr>
        <p:spPr>
          <a:xfrm>
            <a:off x="9344025" y="9307910"/>
            <a:ext cx="4175284" cy="23614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1429"/>
              </a:lnSpc>
              <a:buNone/>
            </a:pPr>
            <a:r>
              <a:rPr lang="en-US" sz="1200" b="1" spc="120" kern="0" dirty="0">
                <a:solidFill>
                  <a:srgbClr val="4C5A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SIGNIFICANT PERFORMANCE GAPS</a:t>
            </a:r>
            <a:endParaRPr lang="en-US" sz="1200" dirty="0"/>
          </a:p>
        </p:txBody>
      </p:sp>
      <p:sp>
        <p:nvSpPr>
          <p:cNvPr id="89" name="Shape 87"/>
          <p:cNvSpPr/>
          <p:nvPr/>
        </p:nvSpPr>
        <p:spPr>
          <a:xfrm>
            <a:off x="13349288" y="8717360"/>
            <a:ext cx="4176712" cy="998141"/>
          </a:xfrm>
          <a:prstGeom prst="rect">
            <a:avLst/>
          </a:prstGeom>
          <a:solidFill>
            <a:srgbClr val="1C332B"/>
          </a:solidFill>
          <a:ln/>
        </p:spPr>
      </p:sp>
      <p:sp>
        <p:nvSpPr>
          <p:cNvPr id="90" name="Text 88"/>
          <p:cNvSpPr/>
          <p:nvPr/>
        </p:nvSpPr>
        <p:spPr>
          <a:xfrm>
            <a:off x="13539788" y="8926910"/>
            <a:ext cx="4175284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6538"/>
              </a:lnSpc>
              <a:buNone/>
            </a:pPr>
            <a:r>
              <a:rPr lang="en-US" sz="22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Below 20</a:t>
            </a:r>
            <a:endParaRPr lang="en-US" sz="2250" dirty="0"/>
          </a:p>
        </p:txBody>
      </p:sp>
      <p:sp>
        <p:nvSpPr>
          <p:cNvPr id="91" name="Text 89"/>
          <p:cNvSpPr/>
          <p:nvPr/>
        </p:nvSpPr>
        <p:spPr>
          <a:xfrm>
            <a:off x="13539788" y="9307910"/>
            <a:ext cx="4175284" cy="23614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1429"/>
              </a:lnSpc>
              <a:buNone/>
            </a:pPr>
            <a:r>
              <a:rPr lang="en-US" sz="1200" b="1" spc="120" kern="0" dirty="0">
                <a:solidFill>
                  <a:srgbClr val="C3A1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IMMEDIATE INTERVENTION REQUIRED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3F6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524000" y="2802533"/>
            <a:ext cx="1047750" cy="38100"/>
          </a:xfrm>
          <a:prstGeom prst="rect">
            <a:avLst/>
          </a:prstGeom>
          <a:solidFill>
            <a:srgbClr val="C3A15A"/>
          </a:solidFill>
          <a:ln/>
        </p:spPr>
      </p:sp>
      <p:sp>
        <p:nvSpPr>
          <p:cNvPr id="3" name="Text 1"/>
          <p:cNvSpPr/>
          <p:nvPr/>
        </p:nvSpPr>
        <p:spPr>
          <a:xfrm>
            <a:off x="1524000" y="3278783"/>
            <a:ext cx="13735050" cy="197127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04260"/>
              </a:lnSpc>
              <a:buNone/>
            </a:pPr>
            <a:r>
              <a:rPr lang="en-US" sz="6450" i="1" dirty="0">
                <a:solidFill>
                  <a:srgbClr val="1C332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Your score is not the destination. It is the starting point.</a:t>
            </a:r>
            <a:endParaRPr lang="en-US" sz="6450" dirty="0"/>
          </a:p>
        </p:txBody>
      </p:sp>
      <p:sp>
        <p:nvSpPr>
          <p:cNvPr id="4" name="Text 2"/>
          <p:cNvSpPr/>
          <p:nvPr/>
        </p:nvSpPr>
        <p:spPr>
          <a:xfrm>
            <a:off x="1524000" y="5707261"/>
            <a:ext cx="16764000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8235"/>
              </a:lnSpc>
              <a:buNone/>
            </a:pPr>
            <a:r>
              <a:rPr lang="en-US" sz="1500" b="1" spc="300" kern="0" dirty="0">
                <a:solidFill>
                  <a:srgbClr val="2F5B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FIVE PILLARS OF HIGH PERFORMANCE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1524000" y="6107311"/>
            <a:ext cx="15240000" cy="1377156"/>
          </a:xfrm>
          <a:prstGeom prst="rect">
            <a:avLst/>
          </a:prstGeom>
          <a:solidFill>
            <a:srgbClr val="DCE2DE"/>
          </a:solidFill>
          <a:ln/>
        </p:spPr>
      </p:sp>
      <p:sp>
        <p:nvSpPr>
          <p:cNvPr id="6" name="Shape 4"/>
          <p:cNvSpPr/>
          <p:nvPr/>
        </p:nvSpPr>
        <p:spPr>
          <a:xfrm>
            <a:off x="1524000" y="6107311"/>
            <a:ext cx="3032720" cy="1377156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1733550" y="6374011"/>
            <a:ext cx="2874982" cy="2000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7931"/>
              </a:lnSpc>
              <a:buNone/>
            </a:pPr>
            <a:r>
              <a:rPr lang="en-US" sz="1275" b="1" dirty="0">
                <a:solidFill>
                  <a:srgbClr val="C3A1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275" dirty="0"/>
          </a:p>
        </p:txBody>
      </p:sp>
      <p:sp>
        <p:nvSpPr>
          <p:cNvPr id="8" name="Text 6"/>
          <p:cNvSpPr/>
          <p:nvPr/>
        </p:nvSpPr>
        <p:spPr>
          <a:xfrm>
            <a:off x="1733550" y="6669286"/>
            <a:ext cx="2692029" cy="58658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02857"/>
              </a:lnSpc>
              <a:buNone/>
            </a:pPr>
            <a:r>
              <a:rPr lang="en-US" sz="1800" b="1" dirty="0">
                <a:solidFill>
                  <a:srgbClr val="1C33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PURPOSE &amp; ALIGNMENT</a:t>
            </a:r>
            <a:endParaRPr lang="en-US" sz="1800" dirty="0"/>
          </a:p>
        </p:txBody>
      </p:sp>
      <p:sp>
        <p:nvSpPr>
          <p:cNvPr id="9" name="Shape 7"/>
          <p:cNvSpPr/>
          <p:nvPr/>
        </p:nvSpPr>
        <p:spPr>
          <a:xfrm>
            <a:off x="4575770" y="6107311"/>
            <a:ext cx="3032720" cy="1377156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10" name="Text 8"/>
          <p:cNvSpPr/>
          <p:nvPr/>
        </p:nvSpPr>
        <p:spPr>
          <a:xfrm>
            <a:off x="4785320" y="6374011"/>
            <a:ext cx="2874982" cy="2000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7931"/>
              </a:lnSpc>
              <a:buNone/>
            </a:pPr>
            <a:r>
              <a:rPr lang="en-US" sz="1275" b="1" dirty="0">
                <a:solidFill>
                  <a:srgbClr val="C3A1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275" dirty="0"/>
          </a:p>
        </p:txBody>
      </p:sp>
      <p:sp>
        <p:nvSpPr>
          <p:cNvPr id="11" name="Text 9"/>
          <p:cNvSpPr/>
          <p:nvPr/>
        </p:nvSpPr>
        <p:spPr>
          <a:xfrm>
            <a:off x="4785320" y="6669286"/>
            <a:ext cx="2692029" cy="58658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02857"/>
              </a:lnSpc>
              <a:buNone/>
            </a:pPr>
            <a:r>
              <a:rPr lang="en-US" sz="1800" b="1" dirty="0">
                <a:solidFill>
                  <a:srgbClr val="1C33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PEOPLE &amp; ROLE CLARITY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7627541" y="6107311"/>
            <a:ext cx="3032820" cy="1377156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13" name="Text 11"/>
          <p:cNvSpPr/>
          <p:nvPr/>
        </p:nvSpPr>
        <p:spPr>
          <a:xfrm>
            <a:off x="7837091" y="6374011"/>
            <a:ext cx="2875091" cy="2000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7931"/>
              </a:lnSpc>
              <a:buNone/>
            </a:pPr>
            <a:r>
              <a:rPr lang="en-US" sz="1275" b="1" dirty="0">
                <a:solidFill>
                  <a:srgbClr val="C3A1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275" dirty="0"/>
          </a:p>
        </p:txBody>
      </p:sp>
      <p:sp>
        <p:nvSpPr>
          <p:cNvPr id="14" name="Text 12"/>
          <p:cNvSpPr/>
          <p:nvPr/>
        </p:nvSpPr>
        <p:spPr>
          <a:xfrm>
            <a:off x="7837091" y="6669286"/>
            <a:ext cx="2692131" cy="58658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02857"/>
              </a:lnSpc>
              <a:buNone/>
            </a:pPr>
            <a:r>
              <a:rPr lang="en-US" sz="1800" b="1" dirty="0">
                <a:solidFill>
                  <a:srgbClr val="1C33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LEADERSHIP &amp; ACCOUNTABILITY</a:t>
            </a:r>
            <a:endParaRPr lang="en-US" sz="1800" dirty="0"/>
          </a:p>
        </p:txBody>
      </p:sp>
      <p:sp>
        <p:nvSpPr>
          <p:cNvPr id="15" name="Shape 13"/>
          <p:cNvSpPr/>
          <p:nvPr/>
        </p:nvSpPr>
        <p:spPr>
          <a:xfrm>
            <a:off x="10679411" y="6107311"/>
            <a:ext cx="3032720" cy="1377156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16" name="Text 14"/>
          <p:cNvSpPr/>
          <p:nvPr/>
        </p:nvSpPr>
        <p:spPr>
          <a:xfrm>
            <a:off x="10888961" y="6374011"/>
            <a:ext cx="2874982" cy="2000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7931"/>
              </a:lnSpc>
              <a:buNone/>
            </a:pPr>
            <a:r>
              <a:rPr lang="en-US" sz="1275" b="1" dirty="0">
                <a:solidFill>
                  <a:srgbClr val="C3A1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275" dirty="0"/>
          </a:p>
        </p:txBody>
      </p:sp>
      <p:sp>
        <p:nvSpPr>
          <p:cNvPr id="17" name="Text 15"/>
          <p:cNvSpPr/>
          <p:nvPr/>
        </p:nvSpPr>
        <p:spPr>
          <a:xfrm>
            <a:off x="10888961" y="6669286"/>
            <a:ext cx="2692029" cy="58658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02857"/>
              </a:lnSpc>
              <a:buNone/>
            </a:pPr>
            <a:r>
              <a:rPr lang="en-US" sz="1800" b="1" dirty="0">
                <a:solidFill>
                  <a:srgbClr val="1C33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COMMUNICATION &amp; COLLABORATION</a:t>
            </a:r>
            <a:endParaRPr lang="en-US" sz="1800" dirty="0"/>
          </a:p>
        </p:txBody>
      </p:sp>
      <p:sp>
        <p:nvSpPr>
          <p:cNvPr id="18" name="Shape 16"/>
          <p:cNvSpPr/>
          <p:nvPr/>
        </p:nvSpPr>
        <p:spPr>
          <a:xfrm>
            <a:off x="13731180" y="6107311"/>
            <a:ext cx="3032820" cy="1377156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19" name="Text 17"/>
          <p:cNvSpPr/>
          <p:nvPr/>
        </p:nvSpPr>
        <p:spPr>
          <a:xfrm>
            <a:off x="13940730" y="6374011"/>
            <a:ext cx="2875091" cy="2000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7931"/>
              </a:lnSpc>
              <a:buNone/>
            </a:pPr>
            <a:r>
              <a:rPr lang="en-US" sz="1275" b="1" dirty="0">
                <a:solidFill>
                  <a:srgbClr val="C3A1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</a:t>
            </a:r>
            <a:endParaRPr lang="en-US" sz="1275" dirty="0"/>
          </a:p>
        </p:txBody>
      </p:sp>
      <p:sp>
        <p:nvSpPr>
          <p:cNvPr id="20" name="Text 18"/>
          <p:cNvSpPr/>
          <p:nvPr/>
        </p:nvSpPr>
        <p:spPr>
          <a:xfrm>
            <a:off x="13940730" y="6669286"/>
            <a:ext cx="2692131" cy="58658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02857"/>
              </a:lnSpc>
              <a:buNone/>
            </a:pPr>
            <a:r>
              <a:rPr lang="en-US" sz="1800" b="1" dirty="0">
                <a:solidFill>
                  <a:srgbClr val="1C33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CUSTOMER &amp; RESULTS FOCUS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62000" y="685800"/>
            <a:ext cx="1150838" cy="2000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7931"/>
              </a:lnSpc>
              <a:buNone/>
            </a:pPr>
            <a:r>
              <a:rPr lang="en-US" sz="1275" b="1" spc="255" kern="0" dirty="0">
                <a:solidFill>
                  <a:srgbClr val="C3A1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PILLAR 01</a:t>
            </a:r>
            <a:endParaRPr lang="en-US" sz="1275" dirty="0"/>
          </a:p>
        </p:txBody>
      </p:sp>
      <p:sp>
        <p:nvSpPr>
          <p:cNvPr id="3" name="Shape 1"/>
          <p:cNvSpPr/>
          <p:nvPr/>
        </p:nvSpPr>
        <p:spPr>
          <a:xfrm>
            <a:off x="2046188" y="809625"/>
            <a:ext cx="15479812" cy="9525"/>
          </a:xfrm>
          <a:prstGeom prst="rect">
            <a:avLst/>
          </a:prstGeom>
          <a:solidFill>
            <a:srgbClr val="E4E9E6"/>
          </a:solidFill>
          <a:ln/>
        </p:spPr>
      </p:sp>
      <p:sp>
        <p:nvSpPr>
          <p:cNvPr id="4" name="Text 2"/>
          <p:cNvSpPr/>
          <p:nvPr/>
        </p:nvSpPr>
        <p:spPr>
          <a:xfrm>
            <a:off x="762000" y="1095375"/>
            <a:ext cx="18440400" cy="77638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8763"/>
              </a:lnSpc>
              <a:buNone/>
            </a:pPr>
            <a:r>
              <a:rPr lang="en-US" sz="5700" b="1" spc="-85" kern="0" dirty="0">
                <a:solidFill>
                  <a:srgbClr val="1C33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PURPOSE &amp; ALIGNMENT</a:t>
            </a:r>
            <a:endParaRPr lang="en-US" sz="5700" dirty="0"/>
          </a:p>
        </p:txBody>
      </p:sp>
      <p:sp>
        <p:nvSpPr>
          <p:cNvPr id="5" name="Text 3"/>
          <p:cNvSpPr/>
          <p:nvPr/>
        </p:nvSpPr>
        <p:spPr>
          <a:xfrm>
            <a:off x="762000" y="2024162"/>
            <a:ext cx="18440400" cy="54193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01731"/>
              </a:lnSpc>
              <a:buNone/>
            </a:pPr>
            <a:r>
              <a:rPr lang="en-US" sz="3450" i="1" dirty="0">
                <a:solidFill>
                  <a:srgbClr val="2F5B4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Clarity Creates Performance.</a:t>
            </a:r>
            <a:endParaRPr lang="en-US" sz="3450" dirty="0"/>
          </a:p>
        </p:txBody>
      </p:sp>
      <p:sp>
        <p:nvSpPr>
          <p:cNvPr id="6" name="Shape 4"/>
          <p:cNvSpPr/>
          <p:nvPr/>
        </p:nvSpPr>
        <p:spPr>
          <a:xfrm>
            <a:off x="762000" y="2947095"/>
            <a:ext cx="16764000" cy="1089620"/>
          </a:xfrm>
          <a:prstGeom prst="rect">
            <a:avLst/>
          </a:prstGeom>
          <a:solidFill>
            <a:srgbClr val="DCE2DE"/>
          </a:solidFill>
          <a:ln/>
        </p:spPr>
      </p:sp>
      <p:sp>
        <p:nvSpPr>
          <p:cNvPr id="7" name="Shape 5"/>
          <p:cNvSpPr/>
          <p:nvPr/>
        </p:nvSpPr>
        <p:spPr>
          <a:xfrm>
            <a:off x="762000" y="2947095"/>
            <a:ext cx="3337520" cy="1089620"/>
          </a:xfrm>
          <a:prstGeom prst="rect">
            <a:avLst/>
          </a:prstGeom>
          <a:solidFill>
            <a:srgbClr val="F3F6F4"/>
          </a:solidFill>
          <a:ln/>
        </p:spPr>
      </p:sp>
      <p:sp>
        <p:nvSpPr>
          <p:cNvPr id="8" name="Text 6"/>
          <p:cNvSpPr/>
          <p:nvPr/>
        </p:nvSpPr>
        <p:spPr>
          <a:xfrm>
            <a:off x="952500" y="3194745"/>
            <a:ext cx="3056646" cy="6324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1429"/>
              </a:lnSpc>
              <a:buNone/>
            </a:pPr>
            <a:r>
              <a:rPr lang="en-US" sz="1800" b="1" dirty="0">
                <a:solidFill>
                  <a:srgbClr val="1C33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they exist</a:t>
            </a:r>
            <a:endParaRPr lang="en-US" sz="1800" dirty="0"/>
          </a:p>
        </p:txBody>
      </p:sp>
      <p:sp>
        <p:nvSpPr>
          <p:cNvPr id="9" name="Shape 7"/>
          <p:cNvSpPr/>
          <p:nvPr/>
        </p:nvSpPr>
        <p:spPr>
          <a:xfrm>
            <a:off x="4118570" y="2947095"/>
            <a:ext cx="3337520" cy="1089620"/>
          </a:xfrm>
          <a:prstGeom prst="rect">
            <a:avLst/>
          </a:prstGeom>
          <a:solidFill>
            <a:srgbClr val="F3F6F4"/>
          </a:solidFill>
          <a:ln/>
        </p:spPr>
      </p:sp>
      <p:sp>
        <p:nvSpPr>
          <p:cNvPr id="10" name="Text 8"/>
          <p:cNvSpPr/>
          <p:nvPr/>
        </p:nvSpPr>
        <p:spPr>
          <a:xfrm>
            <a:off x="4309070" y="3194745"/>
            <a:ext cx="3056646" cy="6324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1429"/>
              </a:lnSpc>
              <a:buNone/>
            </a:pPr>
            <a:r>
              <a:rPr lang="en-US" sz="1800" b="1" dirty="0">
                <a:solidFill>
                  <a:srgbClr val="1C33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they must achieve</a:t>
            </a:r>
            <a:endParaRPr lang="en-US" sz="1800" dirty="0"/>
          </a:p>
        </p:txBody>
      </p:sp>
      <p:sp>
        <p:nvSpPr>
          <p:cNvPr id="11" name="Shape 9"/>
          <p:cNvSpPr/>
          <p:nvPr/>
        </p:nvSpPr>
        <p:spPr>
          <a:xfrm>
            <a:off x="7475141" y="2947095"/>
            <a:ext cx="3337620" cy="1089620"/>
          </a:xfrm>
          <a:prstGeom prst="rect">
            <a:avLst/>
          </a:prstGeom>
          <a:solidFill>
            <a:srgbClr val="F3F6F4"/>
          </a:solidFill>
          <a:ln/>
        </p:spPr>
      </p:sp>
      <p:sp>
        <p:nvSpPr>
          <p:cNvPr id="12" name="Text 10"/>
          <p:cNvSpPr/>
          <p:nvPr/>
        </p:nvSpPr>
        <p:spPr>
          <a:xfrm>
            <a:off x="7665641" y="3194745"/>
            <a:ext cx="3056748" cy="6324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1429"/>
              </a:lnSpc>
              <a:buNone/>
            </a:pPr>
            <a:r>
              <a:rPr lang="en-US" sz="1800" b="1" dirty="0">
                <a:solidFill>
                  <a:srgbClr val="1C33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matters most</a:t>
            </a:r>
            <a:endParaRPr lang="en-US" sz="1800" dirty="0"/>
          </a:p>
        </p:txBody>
      </p:sp>
      <p:sp>
        <p:nvSpPr>
          <p:cNvPr id="13" name="Shape 11"/>
          <p:cNvSpPr/>
          <p:nvPr/>
        </p:nvSpPr>
        <p:spPr>
          <a:xfrm>
            <a:off x="10831811" y="2947095"/>
            <a:ext cx="3337520" cy="1089620"/>
          </a:xfrm>
          <a:prstGeom prst="rect">
            <a:avLst/>
          </a:prstGeom>
          <a:solidFill>
            <a:srgbClr val="F3F6F4"/>
          </a:solidFill>
          <a:ln/>
        </p:spPr>
      </p:sp>
      <p:sp>
        <p:nvSpPr>
          <p:cNvPr id="14" name="Text 12"/>
          <p:cNvSpPr/>
          <p:nvPr/>
        </p:nvSpPr>
        <p:spPr>
          <a:xfrm>
            <a:off x="11022311" y="3194745"/>
            <a:ext cx="3056646" cy="6324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1429"/>
              </a:lnSpc>
              <a:buNone/>
            </a:pPr>
            <a:r>
              <a:rPr lang="en-US" sz="1800" b="1" dirty="0">
                <a:solidFill>
                  <a:srgbClr val="1C33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Who owns what</a:t>
            </a:r>
            <a:endParaRPr lang="en-US" sz="1800" dirty="0"/>
          </a:p>
        </p:txBody>
      </p:sp>
      <p:sp>
        <p:nvSpPr>
          <p:cNvPr id="15" name="Shape 13"/>
          <p:cNvSpPr/>
          <p:nvPr/>
        </p:nvSpPr>
        <p:spPr>
          <a:xfrm>
            <a:off x="14188380" y="2947095"/>
            <a:ext cx="3337520" cy="1089620"/>
          </a:xfrm>
          <a:prstGeom prst="rect">
            <a:avLst/>
          </a:prstGeom>
          <a:solidFill>
            <a:srgbClr val="F3F6F4"/>
          </a:solidFill>
          <a:ln/>
        </p:spPr>
      </p:sp>
      <p:sp>
        <p:nvSpPr>
          <p:cNvPr id="16" name="Text 14"/>
          <p:cNvSpPr/>
          <p:nvPr/>
        </p:nvSpPr>
        <p:spPr>
          <a:xfrm>
            <a:off x="14378880" y="3194745"/>
            <a:ext cx="3056646" cy="6324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1429"/>
              </a:lnSpc>
              <a:buNone/>
            </a:pPr>
            <a:r>
              <a:rPr lang="en-US" sz="1800" b="1" dirty="0">
                <a:solidFill>
                  <a:srgbClr val="1C33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success will be measured</a:t>
            </a:r>
            <a:endParaRPr lang="en-US" sz="1800" dirty="0"/>
          </a:p>
        </p:txBody>
      </p:sp>
      <p:sp>
        <p:nvSpPr>
          <p:cNvPr id="17" name="Shape 15"/>
          <p:cNvSpPr/>
          <p:nvPr/>
        </p:nvSpPr>
        <p:spPr>
          <a:xfrm>
            <a:off x="762000" y="4455815"/>
            <a:ext cx="9269611" cy="5259685"/>
          </a:xfrm>
          <a:prstGeom prst="rect">
            <a:avLst/>
          </a:prstGeom>
          <a:solidFill>
            <a:srgbClr val="1C332B"/>
          </a:solidFill>
          <a:ln/>
        </p:spPr>
      </p:sp>
      <p:sp>
        <p:nvSpPr>
          <p:cNvPr id="18" name="Text 16"/>
          <p:cNvSpPr/>
          <p:nvPr/>
        </p:nvSpPr>
        <p:spPr>
          <a:xfrm>
            <a:off x="1104900" y="4836815"/>
            <a:ext cx="9442192" cy="2000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7931"/>
              </a:lnSpc>
              <a:buNone/>
            </a:pPr>
            <a:r>
              <a:rPr lang="en-US" sz="1275" b="1" spc="255" kern="0" dirty="0">
                <a:solidFill>
                  <a:srgbClr val="93A8A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ALIGNMENT CHAIN</a:t>
            </a:r>
            <a:endParaRPr lang="en-US" sz="1275" dirty="0"/>
          </a:p>
        </p:txBody>
      </p:sp>
      <p:sp>
        <p:nvSpPr>
          <p:cNvPr id="19" name="Shape 17"/>
          <p:cNvSpPr/>
          <p:nvPr/>
        </p:nvSpPr>
        <p:spPr>
          <a:xfrm>
            <a:off x="1104900" y="6750745"/>
            <a:ext cx="1480245" cy="831850"/>
          </a:xfrm>
          <a:prstGeom prst="rect">
            <a:avLst/>
          </a:prstGeom>
          <a:solidFill>
            <a:srgbClr val="244137"/>
          </a:solidFill>
          <a:ln w="6350">
            <a:solidFill>
              <a:srgbClr val="3C5A4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1149350" y="7042845"/>
            <a:ext cx="1391345" cy="2857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88636"/>
              </a:lnSpc>
              <a:buNone/>
            </a:pPr>
            <a:r>
              <a:rPr lang="en-US" sz="1950" b="1" spc="117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PURPOSE</a:t>
            </a:r>
            <a:endParaRPr lang="en-US" sz="1950" dirty="0"/>
          </a:p>
        </p:txBody>
      </p:sp>
      <p:sp>
        <p:nvSpPr>
          <p:cNvPr id="21" name="Text 19"/>
          <p:cNvSpPr/>
          <p:nvPr/>
        </p:nvSpPr>
        <p:spPr>
          <a:xfrm>
            <a:off x="2737545" y="7004745"/>
            <a:ext cx="400050" cy="361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6441"/>
              </a:lnSpc>
              <a:buNone/>
            </a:pPr>
            <a:r>
              <a:rPr lang="en-US" sz="2550" b="1" dirty="0">
                <a:solidFill>
                  <a:srgbClr val="C3A1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2550" dirty="0"/>
          </a:p>
        </p:txBody>
      </p:sp>
      <p:sp>
        <p:nvSpPr>
          <p:cNvPr id="22" name="Shape 20"/>
          <p:cNvSpPr/>
          <p:nvPr/>
        </p:nvSpPr>
        <p:spPr>
          <a:xfrm>
            <a:off x="3213795" y="6750745"/>
            <a:ext cx="1717278" cy="831850"/>
          </a:xfrm>
          <a:prstGeom prst="rect">
            <a:avLst/>
          </a:prstGeom>
          <a:solidFill>
            <a:srgbClr val="244137"/>
          </a:solidFill>
          <a:ln w="6350">
            <a:solidFill>
              <a:srgbClr val="3C5A4F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258245" y="7042845"/>
            <a:ext cx="1628378" cy="2857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88636"/>
              </a:lnSpc>
              <a:buNone/>
            </a:pPr>
            <a:r>
              <a:rPr lang="en-US" sz="1950" b="1" spc="117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PRIORITIES</a:t>
            </a:r>
            <a:endParaRPr lang="en-US" sz="1950" dirty="0"/>
          </a:p>
        </p:txBody>
      </p:sp>
      <p:sp>
        <p:nvSpPr>
          <p:cNvPr id="24" name="Text 22"/>
          <p:cNvSpPr/>
          <p:nvPr/>
        </p:nvSpPr>
        <p:spPr>
          <a:xfrm>
            <a:off x="5083473" y="7004745"/>
            <a:ext cx="400050" cy="361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6441"/>
              </a:lnSpc>
              <a:buNone/>
            </a:pPr>
            <a:r>
              <a:rPr lang="en-US" sz="2550" b="1" dirty="0">
                <a:solidFill>
                  <a:srgbClr val="C3A1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2550" dirty="0"/>
          </a:p>
        </p:txBody>
      </p:sp>
      <p:sp>
        <p:nvSpPr>
          <p:cNvPr id="25" name="Shape 23"/>
          <p:cNvSpPr/>
          <p:nvPr/>
        </p:nvSpPr>
        <p:spPr>
          <a:xfrm>
            <a:off x="5559723" y="6750745"/>
            <a:ext cx="1245394" cy="831850"/>
          </a:xfrm>
          <a:prstGeom prst="rect">
            <a:avLst/>
          </a:prstGeom>
          <a:solidFill>
            <a:srgbClr val="244137"/>
          </a:solidFill>
          <a:ln w="6350">
            <a:solidFill>
              <a:srgbClr val="3C5A4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5604173" y="7042845"/>
            <a:ext cx="1156494" cy="2857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88636"/>
              </a:lnSpc>
              <a:buNone/>
            </a:pPr>
            <a:r>
              <a:rPr lang="en-US" sz="1950" b="1" spc="117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PEOPLE</a:t>
            </a:r>
            <a:endParaRPr lang="en-US" sz="1950" dirty="0"/>
          </a:p>
        </p:txBody>
      </p:sp>
      <p:sp>
        <p:nvSpPr>
          <p:cNvPr id="27" name="Text 25"/>
          <p:cNvSpPr/>
          <p:nvPr/>
        </p:nvSpPr>
        <p:spPr>
          <a:xfrm>
            <a:off x="6957517" y="7004745"/>
            <a:ext cx="400050" cy="361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6441"/>
              </a:lnSpc>
              <a:buNone/>
            </a:pPr>
            <a:r>
              <a:rPr lang="en-US" sz="2550" b="1" dirty="0">
                <a:solidFill>
                  <a:srgbClr val="C3A1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2550" dirty="0"/>
          </a:p>
        </p:txBody>
      </p:sp>
      <p:sp>
        <p:nvSpPr>
          <p:cNvPr id="28" name="Shape 26"/>
          <p:cNvSpPr/>
          <p:nvPr/>
        </p:nvSpPr>
        <p:spPr>
          <a:xfrm>
            <a:off x="7433767" y="6750745"/>
            <a:ext cx="2254945" cy="831850"/>
          </a:xfrm>
          <a:prstGeom prst="rect">
            <a:avLst/>
          </a:prstGeom>
          <a:solidFill>
            <a:srgbClr val="C3A15A"/>
          </a:solidFill>
          <a:ln w="6350">
            <a:solidFill>
              <a:srgbClr val="C3A15A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7478217" y="7042845"/>
            <a:ext cx="2166045" cy="2857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88636"/>
              </a:lnSpc>
              <a:buNone/>
            </a:pPr>
            <a:r>
              <a:rPr lang="en-US" sz="1950" b="1" spc="117" kern="0" dirty="0">
                <a:solidFill>
                  <a:srgbClr val="1C33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PERFORMANCE</a:t>
            </a:r>
            <a:endParaRPr lang="en-US" sz="1950" dirty="0"/>
          </a:p>
        </p:txBody>
      </p:sp>
      <p:sp>
        <p:nvSpPr>
          <p:cNvPr id="30" name="Shape 28"/>
          <p:cNvSpPr/>
          <p:nvPr/>
        </p:nvSpPr>
        <p:spPr>
          <a:xfrm>
            <a:off x="10412611" y="4455815"/>
            <a:ext cx="7113290" cy="5259685"/>
          </a:xfrm>
          <a:prstGeom prst="rect">
            <a:avLst/>
          </a:prstGeom>
          <a:ln w="6350">
            <a:solidFill>
              <a:srgbClr val="DCE2DE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10742812" y="4805065"/>
            <a:ext cx="7098179" cy="2476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6842"/>
              </a:lnSpc>
              <a:buNone/>
            </a:pPr>
            <a:r>
              <a:rPr lang="en-US" sz="1650" b="1" spc="215" kern="0" dirty="0">
                <a:solidFill>
                  <a:srgbClr val="1C33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60-SECOND ALIGNMENT TEST</a:t>
            </a:r>
            <a:endParaRPr lang="en-US" sz="1650" dirty="0"/>
          </a:p>
        </p:txBody>
      </p:sp>
      <p:sp>
        <p:nvSpPr>
          <p:cNvPr id="32" name="Text 30"/>
          <p:cNvSpPr/>
          <p:nvPr/>
        </p:nvSpPr>
        <p:spPr>
          <a:xfrm>
            <a:off x="10742812" y="5205115"/>
            <a:ext cx="6646477" cy="107811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4091"/>
              </a:lnSpc>
              <a:buNone/>
            </a:pPr>
            <a:r>
              <a:rPr lang="en-US" sz="1950" dirty="0">
                <a:solidFill>
                  <a:srgbClr val="1C33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If every member of your team independently listed your organisation’s three most important priorities, would their answers match?</a:t>
            </a:r>
            <a:endParaRPr lang="en-US" sz="1950" dirty="0"/>
          </a:p>
        </p:txBody>
      </p:sp>
      <p:sp>
        <p:nvSpPr>
          <p:cNvPr id="33" name="Text 31"/>
          <p:cNvSpPr/>
          <p:nvPr/>
        </p:nvSpPr>
        <p:spPr>
          <a:xfrm>
            <a:off x="10742812" y="7585075"/>
            <a:ext cx="7098179" cy="1809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6538"/>
              </a:lnSpc>
              <a:buNone/>
            </a:pPr>
            <a:r>
              <a:rPr lang="en-US" sz="1125" b="1" spc="203" kern="0" dirty="0">
                <a:solidFill>
                  <a:srgbClr val="8B97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PRIORITY 01</a:t>
            </a:r>
            <a:endParaRPr lang="en-US" sz="1125" dirty="0"/>
          </a:p>
        </p:txBody>
      </p:sp>
      <p:sp>
        <p:nvSpPr>
          <p:cNvPr id="34" name="Shape 32"/>
          <p:cNvSpPr/>
          <p:nvPr/>
        </p:nvSpPr>
        <p:spPr>
          <a:xfrm>
            <a:off x="10742812" y="8032750"/>
            <a:ext cx="6452890" cy="9525"/>
          </a:xfrm>
          <a:prstGeom prst="rect">
            <a:avLst/>
          </a:prstGeom>
          <a:solidFill>
            <a:srgbClr val="C6CFCB"/>
          </a:solidFill>
          <a:ln/>
        </p:spPr>
      </p:sp>
      <p:sp>
        <p:nvSpPr>
          <p:cNvPr id="35" name="Text 33"/>
          <p:cNvSpPr/>
          <p:nvPr/>
        </p:nvSpPr>
        <p:spPr>
          <a:xfrm>
            <a:off x="10742812" y="8248650"/>
            <a:ext cx="7098179" cy="1809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6538"/>
              </a:lnSpc>
              <a:buNone/>
            </a:pPr>
            <a:r>
              <a:rPr lang="en-US" sz="1125" b="1" spc="203" kern="0" dirty="0">
                <a:solidFill>
                  <a:srgbClr val="8B97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PRIORITY 02</a:t>
            </a:r>
            <a:endParaRPr lang="en-US" sz="1125" dirty="0"/>
          </a:p>
        </p:txBody>
      </p:sp>
      <p:sp>
        <p:nvSpPr>
          <p:cNvPr id="36" name="Shape 34"/>
          <p:cNvSpPr/>
          <p:nvPr/>
        </p:nvSpPr>
        <p:spPr>
          <a:xfrm>
            <a:off x="10742812" y="8696325"/>
            <a:ext cx="6452890" cy="9525"/>
          </a:xfrm>
          <a:prstGeom prst="rect">
            <a:avLst/>
          </a:prstGeom>
          <a:solidFill>
            <a:srgbClr val="C6CFCB"/>
          </a:solidFill>
          <a:ln/>
        </p:spPr>
      </p:sp>
      <p:sp>
        <p:nvSpPr>
          <p:cNvPr id="37" name="Text 35"/>
          <p:cNvSpPr/>
          <p:nvPr/>
        </p:nvSpPr>
        <p:spPr>
          <a:xfrm>
            <a:off x="10742812" y="8912225"/>
            <a:ext cx="7098179" cy="1809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6538"/>
              </a:lnSpc>
              <a:buNone/>
            </a:pPr>
            <a:r>
              <a:rPr lang="en-US" sz="1125" b="1" spc="203" kern="0" dirty="0">
                <a:solidFill>
                  <a:srgbClr val="8B97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PRIORITY 03</a:t>
            </a:r>
            <a:endParaRPr lang="en-US" sz="1125" dirty="0"/>
          </a:p>
        </p:txBody>
      </p:sp>
      <p:sp>
        <p:nvSpPr>
          <p:cNvPr id="38" name="Shape 36"/>
          <p:cNvSpPr/>
          <p:nvPr/>
        </p:nvSpPr>
        <p:spPr>
          <a:xfrm>
            <a:off x="10742812" y="9359900"/>
            <a:ext cx="6452890" cy="9525"/>
          </a:xfrm>
          <a:prstGeom prst="rect">
            <a:avLst/>
          </a:prstGeom>
          <a:solidFill>
            <a:srgbClr val="C6CFCB"/>
          </a:solidFill>
          <a:ln/>
        </p:spPr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62000" y="685800"/>
            <a:ext cx="1150838" cy="2000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7931"/>
              </a:lnSpc>
              <a:buNone/>
            </a:pPr>
            <a:r>
              <a:rPr lang="en-US" sz="1275" b="1" spc="255" kern="0" dirty="0">
                <a:solidFill>
                  <a:srgbClr val="C3A1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PILLAR 02</a:t>
            </a:r>
            <a:endParaRPr lang="en-US" sz="1275" dirty="0"/>
          </a:p>
        </p:txBody>
      </p:sp>
      <p:sp>
        <p:nvSpPr>
          <p:cNvPr id="3" name="Shape 1"/>
          <p:cNvSpPr/>
          <p:nvPr/>
        </p:nvSpPr>
        <p:spPr>
          <a:xfrm>
            <a:off x="2046188" y="809625"/>
            <a:ext cx="15479812" cy="9525"/>
          </a:xfrm>
          <a:prstGeom prst="rect">
            <a:avLst/>
          </a:prstGeom>
          <a:solidFill>
            <a:srgbClr val="E4E9E6"/>
          </a:solidFill>
          <a:ln/>
        </p:spPr>
      </p:sp>
      <p:sp>
        <p:nvSpPr>
          <p:cNvPr id="4" name="Text 2"/>
          <p:cNvSpPr/>
          <p:nvPr/>
        </p:nvSpPr>
        <p:spPr>
          <a:xfrm>
            <a:off x="762000" y="1095375"/>
            <a:ext cx="18440400" cy="77638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8763"/>
              </a:lnSpc>
              <a:buNone/>
            </a:pPr>
            <a:r>
              <a:rPr lang="en-US" sz="5700" b="1" spc="-85" kern="0" dirty="0">
                <a:solidFill>
                  <a:srgbClr val="1C33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PEOPLE &amp; ROLE CLARITY</a:t>
            </a:r>
            <a:endParaRPr lang="en-US" sz="5700" dirty="0"/>
          </a:p>
        </p:txBody>
      </p:sp>
      <p:sp>
        <p:nvSpPr>
          <p:cNvPr id="5" name="Text 3"/>
          <p:cNvSpPr/>
          <p:nvPr/>
        </p:nvSpPr>
        <p:spPr>
          <a:xfrm>
            <a:off x="762000" y="2024162"/>
            <a:ext cx="18440400" cy="54193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01731"/>
              </a:lnSpc>
              <a:buNone/>
            </a:pPr>
            <a:r>
              <a:rPr lang="en-US" sz="3450" i="1" dirty="0">
                <a:solidFill>
                  <a:srgbClr val="2F5B4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Right People. Right Roles. Clear Expectations.</a:t>
            </a:r>
            <a:endParaRPr lang="en-US" sz="3450" dirty="0"/>
          </a:p>
        </p:txBody>
      </p:sp>
      <p:sp>
        <p:nvSpPr>
          <p:cNvPr id="6" name="Shape 4"/>
          <p:cNvSpPr/>
          <p:nvPr/>
        </p:nvSpPr>
        <p:spPr>
          <a:xfrm>
            <a:off x="762000" y="2908995"/>
            <a:ext cx="16764000" cy="857250"/>
          </a:xfrm>
          <a:prstGeom prst="rect">
            <a:avLst/>
          </a:prstGeom>
          <a:solidFill>
            <a:srgbClr val="F3F6F4"/>
          </a:solidFill>
          <a:ln/>
        </p:spPr>
      </p:sp>
      <p:sp>
        <p:nvSpPr>
          <p:cNvPr id="7" name="Shape 5"/>
          <p:cNvSpPr/>
          <p:nvPr/>
        </p:nvSpPr>
        <p:spPr>
          <a:xfrm>
            <a:off x="762000" y="2908995"/>
            <a:ext cx="44450" cy="857250"/>
          </a:xfrm>
          <a:prstGeom prst="rect">
            <a:avLst/>
          </a:prstGeom>
          <a:solidFill>
            <a:srgbClr val="C3A15A"/>
          </a:solidFill>
          <a:ln/>
        </p:spPr>
      </p:sp>
      <p:sp>
        <p:nvSpPr>
          <p:cNvPr id="8" name="Text 6"/>
          <p:cNvSpPr/>
          <p:nvPr/>
        </p:nvSpPr>
        <p:spPr>
          <a:xfrm>
            <a:off x="1130300" y="3194745"/>
            <a:ext cx="1919238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6538"/>
              </a:lnSpc>
              <a:buNone/>
            </a:pPr>
            <a:r>
              <a:rPr lang="en-US" sz="2250" b="1" spc="90" kern="0" dirty="0">
                <a:solidFill>
                  <a:srgbClr val="1C33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CAPABILITY</a:t>
            </a:r>
            <a:endParaRPr lang="en-US" sz="2250" dirty="0"/>
          </a:p>
        </p:txBody>
      </p:sp>
      <p:sp>
        <p:nvSpPr>
          <p:cNvPr id="9" name="Text 7"/>
          <p:cNvSpPr/>
          <p:nvPr/>
        </p:nvSpPr>
        <p:spPr>
          <a:xfrm>
            <a:off x="3027462" y="3194745"/>
            <a:ext cx="254595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6538"/>
              </a:lnSpc>
              <a:buNone/>
            </a:pPr>
            <a:r>
              <a:rPr lang="en-US" sz="2250" b="1" spc="90" kern="0" dirty="0">
                <a:solidFill>
                  <a:srgbClr val="C3A1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</a:t>
            </a:r>
            <a:endParaRPr lang="en-US" sz="2250" dirty="0"/>
          </a:p>
        </p:txBody>
      </p:sp>
      <p:sp>
        <p:nvSpPr>
          <p:cNvPr id="10" name="Text 8"/>
          <p:cNvSpPr/>
          <p:nvPr/>
        </p:nvSpPr>
        <p:spPr>
          <a:xfrm>
            <a:off x="3358257" y="3194745"/>
            <a:ext cx="1415554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6538"/>
              </a:lnSpc>
              <a:buNone/>
            </a:pPr>
            <a:r>
              <a:rPr lang="en-US" sz="2250" b="1" spc="90" kern="0" dirty="0">
                <a:solidFill>
                  <a:srgbClr val="1C33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CLARITY</a:t>
            </a:r>
            <a:endParaRPr lang="en-US" sz="2250" dirty="0"/>
          </a:p>
        </p:txBody>
      </p:sp>
      <p:sp>
        <p:nvSpPr>
          <p:cNvPr id="11" name="Text 9"/>
          <p:cNvSpPr/>
          <p:nvPr/>
        </p:nvSpPr>
        <p:spPr>
          <a:xfrm>
            <a:off x="4797524" y="3194745"/>
            <a:ext cx="254595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6538"/>
              </a:lnSpc>
              <a:buNone/>
            </a:pPr>
            <a:r>
              <a:rPr lang="en-US" sz="2250" b="1" spc="90" kern="0" dirty="0">
                <a:solidFill>
                  <a:srgbClr val="C3A1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</a:t>
            </a:r>
            <a:endParaRPr lang="en-US" sz="2250" dirty="0"/>
          </a:p>
        </p:txBody>
      </p:sp>
      <p:sp>
        <p:nvSpPr>
          <p:cNvPr id="12" name="Text 10"/>
          <p:cNvSpPr/>
          <p:nvPr/>
        </p:nvSpPr>
        <p:spPr>
          <a:xfrm>
            <a:off x="5128320" y="3194745"/>
            <a:ext cx="2051625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6538"/>
              </a:lnSpc>
              <a:buNone/>
            </a:pPr>
            <a:r>
              <a:rPr lang="en-US" sz="2250" b="1" spc="90" kern="0" dirty="0">
                <a:solidFill>
                  <a:srgbClr val="1C33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OWNERSHIP</a:t>
            </a:r>
            <a:endParaRPr lang="en-US" sz="2250" dirty="0"/>
          </a:p>
        </p:txBody>
      </p:sp>
      <p:sp>
        <p:nvSpPr>
          <p:cNvPr id="13" name="Text 11"/>
          <p:cNvSpPr/>
          <p:nvPr/>
        </p:nvSpPr>
        <p:spPr>
          <a:xfrm>
            <a:off x="7145834" y="3194745"/>
            <a:ext cx="254595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6538"/>
              </a:lnSpc>
              <a:buNone/>
            </a:pPr>
            <a:r>
              <a:rPr lang="en-US" sz="2250" b="1" spc="90" kern="0" dirty="0">
                <a:solidFill>
                  <a:srgbClr val="C3A1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</a:t>
            </a:r>
            <a:endParaRPr lang="en-US" sz="2250" dirty="0"/>
          </a:p>
        </p:txBody>
      </p:sp>
      <p:sp>
        <p:nvSpPr>
          <p:cNvPr id="14" name="Text 12"/>
          <p:cNvSpPr/>
          <p:nvPr/>
        </p:nvSpPr>
        <p:spPr>
          <a:xfrm>
            <a:off x="7476629" y="3194745"/>
            <a:ext cx="2877274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6538"/>
              </a:lnSpc>
              <a:buNone/>
            </a:pPr>
            <a:r>
              <a:rPr lang="en-US" sz="2250" b="1" spc="90" kern="0" dirty="0">
                <a:solidFill>
                  <a:srgbClr val="1C33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ACCOUNTABILITY</a:t>
            </a:r>
            <a:endParaRPr lang="en-US" sz="2250" dirty="0"/>
          </a:p>
        </p:txBody>
      </p:sp>
      <p:sp>
        <p:nvSpPr>
          <p:cNvPr id="15" name="Text 13"/>
          <p:cNvSpPr/>
          <p:nvPr/>
        </p:nvSpPr>
        <p:spPr>
          <a:xfrm>
            <a:off x="10244733" y="3194745"/>
            <a:ext cx="254595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6538"/>
              </a:lnSpc>
              <a:buNone/>
            </a:pPr>
            <a:r>
              <a:rPr lang="en-US" sz="2250" b="1" spc="90" kern="0" dirty="0">
                <a:solidFill>
                  <a:srgbClr val="C3A1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=</a:t>
            </a:r>
            <a:endParaRPr lang="en-US" sz="2250" dirty="0"/>
          </a:p>
        </p:txBody>
      </p:sp>
      <p:sp>
        <p:nvSpPr>
          <p:cNvPr id="16" name="Text 14"/>
          <p:cNvSpPr/>
          <p:nvPr/>
        </p:nvSpPr>
        <p:spPr>
          <a:xfrm>
            <a:off x="10575529" y="3194745"/>
            <a:ext cx="1946960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6538"/>
              </a:lnSpc>
              <a:buNone/>
            </a:pPr>
            <a:r>
              <a:rPr lang="en-US" sz="2250" b="1" spc="90" kern="0" dirty="0">
                <a:solidFill>
                  <a:srgbClr val="2F5B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EXECUTION</a:t>
            </a:r>
            <a:endParaRPr lang="en-US" sz="2250" dirty="0"/>
          </a:p>
        </p:txBody>
      </p:sp>
      <p:sp>
        <p:nvSpPr>
          <p:cNvPr id="17" name="Text 15"/>
          <p:cNvSpPr/>
          <p:nvPr/>
        </p:nvSpPr>
        <p:spPr>
          <a:xfrm>
            <a:off x="762000" y="4147245"/>
            <a:ext cx="8090704" cy="2476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6842"/>
              </a:lnSpc>
              <a:buNone/>
            </a:pPr>
            <a:r>
              <a:rPr lang="en-US" sz="1650" b="1" spc="215" kern="0" dirty="0">
                <a:solidFill>
                  <a:srgbClr val="1C33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FOUR DIAGNOSTIC QUESTIONS</a:t>
            </a:r>
            <a:endParaRPr lang="en-US" sz="1650" dirty="0"/>
          </a:p>
        </p:txBody>
      </p:sp>
      <p:sp>
        <p:nvSpPr>
          <p:cNvPr id="18" name="Shape 16"/>
          <p:cNvSpPr/>
          <p:nvPr/>
        </p:nvSpPr>
        <p:spPr>
          <a:xfrm>
            <a:off x="762000" y="4528245"/>
            <a:ext cx="7355185" cy="5187255"/>
          </a:xfrm>
          <a:prstGeom prst="rect">
            <a:avLst/>
          </a:prstGeom>
          <a:solidFill>
            <a:srgbClr val="DCE2DE"/>
          </a:solidFill>
          <a:ln w="6350">
            <a:solidFill>
              <a:srgbClr val="DCE2DE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768350" y="4534595"/>
            <a:ext cx="7342486" cy="1279327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20" name="Text 18"/>
          <p:cNvSpPr/>
          <p:nvPr/>
        </p:nvSpPr>
        <p:spPr>
          <a:xfrm>
            <a:off x="977900" y="5069483"/>
            <a:ext cx="309364" cy="2476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6842"/>
              </a:lnSpc>
              <a:buNone/>
            </a:pPr>
            <a:r>
              <a:rPr lang="en-US" sz="1650" b="1" dirty="0">
                <a:solidFill>
                  <a:srgbClr val="C3A1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650" dirty="0"/>
          </a:p>
        </p:txBody>
      </p:sp>
      <p:sp>
        <p:nvSpPr>
          <p:cNvPr id="21" name="Text 19"/>
          <p:cNvSpPr/>
          <p:nvPr/>
        </p:nvSpPr>
        <p:spPr>
          <a:xfrm>
            <a:off x="1382514" y="5013524"/>
            <a:ext cx="3931245" cy="35956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7733"/>
              </a:lnSpc>
              <a:buNone/>
            </a:pPr>
            <a:r>
              <a:rPr lang="en-US" sz="1875" dirty="0">
                <a:solidFill>
                  <a:srgbClr val="1C33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 we have the right capabilities?</a:t>
            </a:r>
            <a:endParaRPr lang="en-US" sz="1875" dirty="0"/>
          </a:p>
        </p:txBody>
      </p:sp>
      <p:sp>
        <p:nvSpPr>
          <p:cNvPr id="22" name="Shape 20"/>
          <p:cNvSpPr/>
          <p:nvPr/>
        </p:nvSpPr>
        <p:spPr>
          <a:xfrm>
            <a:off x="768350" y="5832971"/>
            <a:ext cx="7342486" cy="1279426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23" name="Text 21"/>
          <p:cNvSpPr/>
          <p:nvPr/>
        </p:nvSpPr>
        <p:spPr>
          <a:xfrm>
            <a:off x="977900" y="6367860"/>
            <a:ext cx="309364" cy="2476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6842"/>
              </a:lnSpc>
              <a:buNone/>
            </a:pPr>
            <a:r>
              <a:rPr lang="en-US" sz="1650" b="1" dirty="0">
                <a:solidFill>
                  <a:srgbClr val="C3A1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650" dirty="0"/>
          </a:p>
        </p:txBody>
      </p:sp>
      <p:sp>
        <p:nvSpPr>
          <p:cNvPr id="24" name="Text 22"/>
          <p:cNvSpPr/>
          <p:nvPr/>
        </p:nvSpPr>
        <p:spPr>
          <a:xfrm>
            <a:off x="1382514" y="6311900"/>
            <a:ext cx="4416376" cy="35956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7733"/>
              </a:lnSpc>
              <a:buNone/>
            </a:pPr>
            <a:r>
              <a:rPr lang="en-US" sz="1875" dirty="0">
                <a:solidFill>
                  <a:srgbClr val="1C33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Does everyone understand their role?</a:t>
            </a:r>
            <a:endParaRPr lang="en-US" sz="1875" dirty="0"/>
          </a:p>
        </p:txBody>
      </p:sp>
      <p:sp>
        <p:nvSpPr>
          <p:cNvPr id="25" name="Shape 23"/>
          <p:cNvSpPr/>
          <p:nvPr/>
        </p:nvSpPr>
        <p:spPr>
          <a:xfrm>
            <a:off x="768350" y="7131447"/>
            <a:ext cx="7342486" cy="1279327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26" name="Text 24"/>
          <p:cNvSpPr/>
          <p:nvPr/>
        </p:nvSpPr>
        <p:spPr>
          <a:xfrm>
            <a:off x="977900" y="7666336"/>
            <a:ext cx="309364" cy="2476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6842"/>
              </a:lnSpc>
              <a:buNone/>
            </a:pPr>
            <a:r>
              <a:rPr lang="en-US" sz="1650" b="1" dirty="0">
                <a:solidFill>
                  <a:srgbClr val="C3A1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650" dirty="0"/>
          </a:p>
        </p:txBody>
      </p:sp>
      <p:sp>
        <p:nvSpPr>
          <p:cNvPr id="27" name="Text 25"/>
          <p:cNvSpPr/>
          <p:nvPr/>
        </p:nvSpPr>
        <p:spPr>
          <a:xfrm>
            <a:off x="1382514" y="7610376"/>
            <a:ext cx="3615938" cy="35956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7733"/>
              </a:lnSpc>
              <a:buNone/>
            </a:pPr>
            <a:r>
              <a:rPr lang="en-US" sz="1875" dirty="0">
                <a:solidFill>
                  <a:srgbClr val="1C33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Is ownership clearly assigned?</a:t>
            </a:r>
            <a:endParaRPr lang="en-US" sz="1875" dirty="0"/>
          </a:p>
        </p:txBody>
      </p:sp>
      <p:sp>
        <p:nvSpPr>
          <p:cNvPr id="28" name="Shape 26"/>
          <p:cNvSpPr/>
          <p:nvPr/>
        </p:nvSpPr>
        <p:spPr>
          <a:xfrm>
            <a:off x="768350" y="8429824"/>
            <a:ext cx="7342486" cy="1279327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29" name="Text 27"/>
          <p:cNvSpPr/>
          <p:nvPr/>
        </p:nvSpPr>
        <p:spPr>
          <a:xfrm>
            <a:off x="977900" y="8964712"/>
            <a:ext cx="309364" cy="2476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6842"/>
              </a:lnSpc>
              <a:buNone/>
            </a:pPr>
            <a:r>
              <a:rPr lang="en-US" sz="1650" b="1" dirty="0">
                <a:solidFill>
                  <a:srgbClr val="C3A1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650" dirty="0"/>
          </a:p>
        </p:txBody>
      </p:sp>
      <p:sp>
        <p:nvSpPr>
          <p:cNvPr id="30" name="Text 28"/>
          <p:cNvSpPr/>
          <p:nvPr/>
        </p:nvSpPr>
        <p:spPr>
          <a:xfrm>
            <a:off x="1382514" y="8908753"/>
            <a:ext cx="6228765" cy="35956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7733"/>
              </a:lnSpc>
              <a:buNone/>
            </a:pPr>
            <a:r>
              <a:rPr lang="en-US" sz="1875" dirty="0">
                <a:solidFill>
                  <a:srgbClr val="1C33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Does everyone know how performance is measured?</a:t>
            </a:r>
            <a:endParaRPr lang="en-US" sz="1875" dirty="0"/>
          </a:p>
        </p:txBody>
      </p:sp>
      <p:sp>
        <p:nvSpPr>
          <p:cNvPr id="31" name="Text 29"/>
          <p:cNvSpPr/>
          <p:nvPr/>
        </p:nvSpPr>
        <p:spPr>
          <a:xfrm>
            <a:off x="8536285" y="4147245"/>
            <a:ext cx="9888687" cy="2476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6842"/>
              </a:lnSpc>
              <a:buNone/>
            </a:pPr>
            <a:r>
              <a:rPr lang="en-US" sz="1650" b="1" spc="215" kern="0" dirty="0">
                <a:solidFill>
                  <a:srgbClr val="1C33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ROLE CLARITY WORKSHEET</a:t>
            </a:r>
            <a:endParaRPr lang="en-US" sz="1650" dirty="0"/>
          </a:p>
        </p:txBody>
      </p:sp>
      <p:sp>
        <p:nvSpPr>
          <p:cNvPr id="32" name="Shape 30"/>
          <p:cNvSpPr/>
          <p:nvPr/>
        </p:nvSpPr>
        <p:spPr>
          <a:xfrm>
            <a:off x="8539460" y="4528245"/>
            <a:ext cx="2245816" cy="460375"/>
          </a:xfrm>
          <a:prstGeom prst="rect">
            <a:avLst/>
          </a:prstGeom>
          <a:solidFill>
            <a:srgbClr val="1C332B"/>
          </a:solidFill>
          <a:ln/>
        </p:spPr>
      </p:sp>
      <p:sp>
        <p:nvSpPr>
          <p:cNvPr id="33" name="Text 31"/>
          <p:cNvSpPr/>
          <p:nvPr/>
        </p:nvSpPr>
        <p:spPr>
          <a:xfrm>
            <a:off x="8691860" y="4680645"/>
            <a:ext cx="2017216" cy="1936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l" indent="0" marL="0">
              <a:lnSpc>
                <a:spcPct val="85714"/>
              </a:lnSpc>
              <a:buNone/>
            </a:pPr>
            <a:r>
              <a:rPr lang="en-US" sz="1200" b="1" spc="144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ROLE</a:t>
            </a:r>
            <a:endParaRPr lang="en-US" sz="1200" dirty="0"/>
          </a:p>
        </p:txBody>
      </p:sp>
      <p:sp>
        <p:nvSpPr>
          <p:cNvPr id="34" name="Shape 32"/>
          <p:cNvSpPr/>
          <p:nvPr/>
        </p:nvSpPr>
        <p:spPr>
          <a:xfrm>
            <a:off x="10785277" y="4528245"/>
            <a:ext cx="2245816" cy="460375"/>
          </a:xfrm>
          <a:prstGeom prst="rect">
            <a:avLst/>
          </a:prstGeom>
          <a:solidFill>
            <a:srgbClr val="1C332B"/>
          </a:solidFill>
          <a:ln/>
        </p:spPr>
      </p:sp>
      <p:sp>
        <p:nvSpPr>
          <p:cNvPr id="35" name="Text 33"/>
          <p:cNvSpPr/>
          <p:nvPr/>
        </p:nvSpPr>
        <p:spPr>
          <a:xfrm>
            <a:off x="10937677" y="4680645"/>
            <a:ext cx="2017216" cy="1936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l" indent="0" marL="0">
              <a:lnSpc>
                <a:spcPct val="85714"/>
              </a:lnSpc>
              <a:buNone/>
            </a:pPr>
            <a:r>
              <a:rPr lang="en-US" sz="1200" b="1" spc="144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OUTCOME</a:t>
            </a:r>
            <a:endParaRPr lang="en-US" sz="1200" dirty="0"/>
          </a:p>
        </p:txBody>
      </p:sp>
      <p:sp>
        <p:nvSpPr>
          <p:cNvPr id="36" name="Shape 34"/>
          <p:cNvSpPr/>
          <p:nvPr/>
        </p:nvSpPr>
        <p:spPr>
          <a:xfrm>
            <a:off x="13031093" y="4528245"/>
            <a:ext cx="2245816" cy="460375"/>
          </a:xfrm>
          <a:prstGeom prst="rect">
            <a:avLst/>
          </a:prstGeom>
          <a:solidFill>
            <a:srgbClr val="1C332B"/>
          </a:solidFill>
          <a:ln/>
        </p:spPr>
      </p:sp>
      <p:sp>
        <p:nvSpPr>
          <p:cNvPr id="37" name="Text 35"/>
          <p:cNvSpPr/>
          <p:nvPr/>
        </p:nvSpPr>
        <p:spPr>
          <a:xfrm>
            <a:off x="13183493" y="4680645"/>
            <a:ext cx="2017216" cy="1936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l" indent="0" marL="0">
              <a:lnSpc>
                <a:spcPct val="85714"/>
              </a:lnSpc>
              <a:buNone/>
            </a:pPr>
            <a:r>
              <a:rPr lang="en-US" sz="1200" b="1" spc="144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KPI</a:t>
            </a:r>
            <a:endParaRPr lang="en-US" sz="1200" dirty="0"/>
          </a:p>
        </p:txBody>
      </p:sp>
      <p:sp>
        <p:nvSpPr>
          <p:cNvPr id="38" name="Shape 36"/>
          <p:cNvSpPr/>
          <p:nvPr/>
        </p:nvSpPr>
        <p:spPr>
          <a:xfrm>
            <a:off x="15276909" y="4528245"/>
            <a:ext cx="2245916" cy="460375"/>
          </a:xfrm>
          <a:prstGeom prst="rect">
            <a:avLst/>
          </a:prstGeom>
          <a:solidFill>
            <a:srgbClr val="1C332B"/>
          </a:solidFill>
          <a:ln/>
        </p:spPr>
      </p:sp>
      <p:sp>
        <p:nvSpPr>
          <p:cNvPr id="39" name="Text 37"/>
          <p:cNvSpPr/>
          <p:nvPr/>
        </p:nvSpPr>
        <p:spPr>
          <a:xfrm>
            <a:off x="15429309" y="4680645"/>
            <a:ext cx="2017316" cy="1936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l" indent="0" marL="0">
              <a:lnSpc>
                <a:spcPct val="85714"/>
              </a:lnSpc>
              <a:buNone/>
            </a:pPr>
            <a:r>
              <a:rPr lang="en-US" sz="1200" b="1" spc="144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GAP</a:t>
            </a:r>
            <a:endParaRPr lang="en-US" sz="1200" dirty="0"/>
          </a:p>
        </p:txBody>
      </p:sp>
      <p:sp>
        <p:nvSpPr>
          <p:cNvPr id="40" name="Shape 38"/>
          <p:cNvSpPr/>
          <p:nvPr/>
        </p:nvSpPr>
        <p:spPr>
          <a:xfrm>
            <a:off x="8539460" y="4988620"/>
            <a:ext cx="2245816" cy="520700"/>
          </a:xfrm>
          <a:prstGeom prst="rect">
            <a:avLst/>
          </a:prstGeom>
          <a:ln w="6350">
            <a:solidFill>
              <a:srgbClr val="DCE2DE"/>
            </a:solidFill>
            <a:prstDash val="solid"/>
          </a:ln>
        </p:spPr>
      </p:sp>
      <p:sp>
        <p:nvSpPr>
          <p:cNvPr id="41" name="Shape 39"/>
          <p:cNvSpPr/>
          <p:nvPr/>
        </p:nvSpPr>
        <p:spPr>
          <a:xfrm>
            <a:off x="10785277" y="4988620"/>
            <a:ext cx="2245816" cy="520700"/>
          </a:xfrm>
          <a:prstGeom prst="rect">
            <a:avLst/>
          </a:prstGeom>
          <a:ln w="6350">
            <a:solidFill>
              <a:srgbClr val="DCE2DE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13031093" y="4988620"/>
            <a:ext cx="2245816" cy="520700"/>
          </a:xfrm>
          <a:prstGeom prst="rect">
            <a:avLst/>
          </a:prstGeom>
          <a:ln w="6350">
            <a:solidFill>
              <a:srgbClr val="DCE2DE"/>
            </a:solidFill>
            <a:prstDash val="solid"/>
          </a:ln>
        </p:spPr>
      </p:sp>
      <p:sp>
        <p:nvSpPr>
          <p:cNvPr id="43" name="Shape 41"/>
          <p:cNvSpPr/>
          <p:nvPr/>
        </p:nvSpPr>
        <p:spPr>
          <a:xfrm>
            <a:off x="15276909" y="4988620"/>
            <a:ext cx="2245916" cy="520700"/>
          </a:xfrm>
          <a:prstGeom prst="rect">
            <a:avLst/>
          </a:prstGeom>
          <a:ln w="6350">
            <a:solidFill>
              <a:srgbClr val="DCE2DE"/>
            </a:solidFill>
            <a:prstDash val="solid"/>
          </a:ln>
        </p:spPr>
      </p:sp>
      <p:sp>
        <p:nvSpPr>
          <p:cNvPr id="44" name="Shape 42"/>
          <p:cNvSpPr/>
          <p:nvPr/>
        </p:nvSpPr>
        <p:spPr>
          <a:xfrm>
            <a:off x="8539460" y="5509320"/>
            <a:ext cx="2245816" cy="520700"/>
          </a:xfrm>
          <a:prstGeom prst="rect">
            <a:avLst/>
          </a:prstGeom>
          <a:solidFill>
            <a:srgbClr val="F7F9F8"/>
          </a:solidFill>
          <a:ln w="6350">
            <a:solidFill>
              <a:srgbClr val="DCE2DE"/>
            </a:solidFill>
            <a:prstDash val="solid"/>
          </a:ln>
        </p:spPr>
      </p:sp>
      <p:sp>
        <p:nvSpPr>
          <p:cNvPr id="45" name="Shape 43"/>
          <p:cNvSpPr/>
          <p:nvPr/>
        </p:nvSpPr>
        <p:spPr>
          <a:xfrm>
            <a:off x="10785277" y="5509320"/>
            <a:ext cx="2245816" cy="520700"/>
          </a:xfrm>
          <a:prstGeom prst="rect">
            <a:avLst/>
          </a:prstGeom>
          <a:solidFill>
            <a:srgbClr val="F7F9F8"/>
          </a:solidFill>
          <a:ln w="6350">
            <a:solidFill>
              <a:srgbClr val="DCE2DE"/>
            </a:solidFill>
            <a:prstDash val="solid"/>
          </a:ln>
        </p:spPr>
      </p:sp>
      <p:sp>
        <p:nvSpPr>
          <p:cNvPr id="46" name="Shape 44"/>
          <p:cNvSpPr/>
          <p:nvPr/>
        </p:nvSpPr>
        <p:spPr>
          <a:xfrm>
            <a:off x="13031093" y="5509320"/>
            <a:ext cx="2245816" cy="520700"/>
          </a:xfrm>
          <a:prstGeom prst="rect">
            <a:avLst/>
          </a:prstGeom>
          <a:solidFill>
            <a:srgbClr val="F7F9F8"/>
          </a:solidFill>
          <a:ln w="6350">
            <a:solidFill>
              <a:srgbClr val="DCE2DE"/>
            </a:solidFill>
            <a:prstDash val="solid"/>
          </a:ln>
        </p:spPr>
      </p:sp>
      <p:sp>
        <p:nvSpPr>
          <p:cNvPr id="47" name="Shape 45"/>
          <p:cNvSpPr/>
          <p:nvPr/>
        </p:nvSpPr>
        <p:spPr>
          <a:xfrm>
            <a:off x="15276909" y="5509320"/>
            <a:ext cx="2245916" cy="520700"/>
          </a:xfrm>
          <a:prstGeom prst="rect">
            <a:avLst/>
          </a:prstGeom>
          <a:solidFill>
            <a:srgbClr val="F7F9F8"/>
          </a:solidFill>
          <a:ln w="6350">
            <a:solidFill>
              <a:srgbClr val="DCE2DE"/>
            </a:solidFill>
            <a:prstDash val="solid"/>
          </a:ln>
        </p:spPr>
      </p:sp>
      <p:sp>
        <p:nvSpPr>
          <p:cNvPr id="48" name="Shape 46"/>
          <p:cNvSpPr/>
          <p:nvPr/>
        </p:nvSpPr>
        <p:spPr>
          <a:xfrm>
            <a:off x="8539460" y="6030020"/>
            <a:ext cx="2245816" cy="520700"/>
          </a:xfrm>
          <a:prstGeom prst="rect">
            <a:avLst/>
          </a:prstGeom>
          <a:ln w="6350">
            <a:solidFill>
              <a:srgbClr val="DCE2DE"/>
            </a:solidFill>
            <a:prstDash val="solid"/>
          </a:ln>
        </p:spPr>
      </p:sp>
      <p:sp>
        <p:nvSpPr>
          <p:cNvPr id="49" name="Shape 47"/>
          <p:cNvSpPr/>
          <p:nvPr/>
        </p:nvSpPr>
        <p:spPr>
          <a:xfrm>
            <a:off x="10785277" y="6030020"/>
            <a:ext cx="2245816" cy="520700"/>
          </a:xfrm>
          <a:prstGeom prst="rect">
            <a:avLst/>
          </a:prstGeom>
          <a:ln w="6350">
            <a:solidFill>
              <a:srgbClr val="DCE2DE"/>
            </a:solidFill>
            <a:prstDash val="solid"/>
          </a:ln>
        </p:spPr>
      </p:sp>
      <p:sp>
        <p:nvSpPr>
          <p:cNvPr id="50" name="Shape 48"/>
          <p:cNvSpPr/>
          <p:nvPr/>
        </p:nvSpPr>
        <p:spPr>
          <a:xfrm>
            <a:off x="13031093" y="6030020"/>
            <a:ext cx="2245816" cy="520700"/>
          </a:xfrm>
          <a:prstGeom prst="rect">
            <a:avLst/>
          </a:prstGeom>
          <a:ln w="6350">
            <a:solidFill>
              <a:srgbClr val="DCE2DE"/>
            </a:solidFill>
            <a:prstDash val="solid"/>
          </a:ln>
        </p:spPr>
      </p:sp>
      <p:sp>
        <p:nvSpPr>
          <p:cNvPr id="51" name="Shape 49"/>
          <p:cNvSpPr/>
          <p:nvPr/>
        </p:nvSpPr>
        <p:spPr>
          <a:xfrm>
            <a:off x="15276909" y="6030020"/>
            <a:ext cx="2245916" cy="520700"/>
          </a:xfrm>
          <a:prstGeom prst="rect">
            <a:avLst/>
          </a:prstGeom>
          <a:ln w="6350">
            <a:solidFill>
              <a:srgbClr val="DCE2DE"/>
            </a:solidFill>
            <a:prstDash val="solid"/>
          </a:ln>
        </p:spPr>
      </p:sp>
      <p:sp>
        <p:nvSpPr>
          <p:cNvPr id="52" name="Shape 50"/>
          <p:cNvSpPr/>
          <p:nvPr/>
        </p:nvSpPr>
        <p:spPr>
          <a:xfrm>
            <a:off x="8539460" y="6550720"/>
            <a:ext cx="2245816" cy="520700"/>
          </a:xfrm>
          <a:prstGeom prst="rect">
            <a:avLst/>
          </a:prstGeom>
          <a:solidFill>
            <a:srgbClr val="F7F9F8"/>
          </a:solidFill>
          <a:ln w="6350">
            <a:solidFill>
              <a:srgbClr val="DCE2DE"/>
            </a:solidFill>
            <a:prstDash val="solid"/>
          </a:ln>
        </p:spPr>
      </p:sp>
      <p:sp>
        <p:nvSpPr>
          <p:cNvPr id="53" name="Shape 51"/>
          <p:cNvSpPr/>
          <p:nvPr/>
        </p:nvSpPr>
        <p:spPr>
          <a:xfrm>
            <a:off x="10785277" y="6550720"/>
            <a:ext cx="2245816" cy="520700"/>
          </a:xfrm>
          <a:prstGeom prst="rect">
            <a:avLst/>
          </a:prstGeom>
          <a:solidFill>
            <a:srgbClr val="F7F9F8"/>
          </a:solidFill>
          <a:ln w="6350">
            <a:solidFill>
              <a:srgbClr val="DCE2DE"/>
            </a:solidFill>
            <a:prstDash val="solid"/>
          </a:ln>
        </p:spPr>
      </p:sp>
      <p:sp>
        <p:nvSpPr>
          <p:cNvPr id="54" name="Shape 52"/>
          <p:cNvSpPr/>
          <p:nvPr/>
        </p:nvSpPr>
        <p:spPr>
          <a:xfrm>
            <a:off x="13031093" y="6550720"/>
            <a:ext cx="2245816" cy="520700"/>
          </a:xfrm>
          <a:prstGeom prst="rect">
            <a:avLst/>
          </a:prstGeom>
          <a:solidFill>
            <a:srgbClr val="F7F9F8"/>
          </a:solidFill>
          <a:ln w="6350">
            <a:solidFill>
              <a:srgbClr val="DCE2DE"/>
            </a:solidFill>
            <a:prstDash val="solid"/>
          </a:ln>
        </p:spPr>
      </p:sp>
      <p:sp>
        <p:nvSpPr>
          <p:cNvPr id="55" name="Shape 53"/>
          <p:cNvSpPr/>
          <p:nvPr/>
        </p:nvSpPr>
        <p:spPr>
          <a:xfrm>
            <a:off x="15276909" y="6550720"/>
            <a:ext cx="2245916" cy="520700"/>
          </a:xfrm>
          <a:prstGeom prst="rect">
            <a:avLst/>
          </a:prstGeom>
          <a:solidFill>
            <a:srgbClr val="F7F9F8"/>
          </a:solidFill>
          <a:ln w="6350">
            <a:solidFill>
              <a:srgbClr val="DCE2DE"/>
            </a:solidFill>
            <a:prstDash val="solid"/>
          </a:ln>
        </p:spPr>
      </p:sp>
      <p:sp>
        <p:nvSpPr>
          <p:cNvPr id="56" name="Text 54"/>
          <p:cNvSpPr/>
          <p:nvPr/>
        </p:nvSpPr>
        <p:spPr>
          <a:xfrm>
            <a:off x="8536285" y="9310688"/>
            <a:ext cx="9259407" cy="4429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09914"/>
              </a:lnSpc>
              <a:buNone/>
            </a:pPr>
            <a:r>
              <a:rPr lang="en-US" sz="2550" i="1" dirty="0">
                <a:solidFill>
                  <a:srgbClr val="1C332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When everybody owns everything, nobody owns anything.</a:t>
            </a:r>
            <a:endParaRPr lang="en-US" sz="25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62000" y="685800"/>
            <a:ext cx="1150838" cy="2000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7931"/>
              </a:lnSpc>
              <a:buNone/>
            </a:pPr>
            <a:r>
              <a:rPr lang="en-US" sz="1275" b="1" spc="255" kern="0" dirty="0">
                <a:solidFill>
                  <a:srgbClr val="C3A1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PILLAR 03</a:t>
            </a:r>
            <a:endParaRPr lang="en-US" sz="1275" dirty="0"/>
          </a:p>
        </p:txBody>
      </p:sp>
      <p:sp>
        <p:nvSpPr>
          <p:cNvPr id="3" name="Shape 1"/>
          <p:cNvSpPr/>
          <p:nvPr/>
        </p:nvSpPr>
        <p:spPr>
          <a:xfrm>
            <a:off x="2046188" y="809625"/>
            <a:ext cx="15479812" cy="9525"/>
          </a:xfrm>
          <a:prstGeom prst="rect">
            <a:avLst/>
          </a:prstGeom>
          <a:solidFill>
            <a:srgbClr val="E4E9E6"/>
          </a:solidFill>
          <a:ln/>
        </p:spPr>
      </p:sp>
      <p:sp>
        <p:nvSpPr>
          <p:cNvPr id="4" name="Text 2"/>
          <p:cNvSpPr/>
          <p:nvPr/>
        </p:nvSpPr>
        <p:spPr>
          <a:xfrm>
            <a:off x="762000" y="1095375"/>
            <a:ext cx="18440400" cy="77638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8763"/>
              </a:lnSpc>
              <a:buNone/>
            </a:pPr>
            <a:r>
              <a:rPr lang="en-US" sz="5700" b="1" spc="-85" kern="0" dirty="0">
                <a:solidFill>
                  <a:srgbClr val="1C33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LEADERSHIP &amp; ACCOUNTABILITY</a:t>
            </a:r>
            <a:endParaRPr lang="en-US" sz="5700" dirty="0"/>
          </a:p>
        </p:txBody>
      </p:sp>
      <p:sp>
        <p:nvSpPr>
          <p:cNvPr id="5" name="Text 3"/>
          <p:cNvSpPr/>
          <p:nvPr/>
        </p:nvSpPr>
        <p:spPr>
          <a:xfrm>
            <a:off x="762000" y="2024162"/>
            <a:ext cx="18440400" cy="54193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01731"/>
              </a:lnSpc>
              <a:buNone/>
            </a:pPr>
            <a:r>
              <a:rPr lang="en-US" sz="3450" i="1" dirty="0">
                <a:solidFill>
                  <a:srgbClr val="2F5B4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Great Teams Are Coached, Not Simply Managed.</a:t>
            </a:r>
            <a:endParaRPr lang="en-US" sz="3450" dirty="0"/>
          </a:p>
        </p:txBody>
      </p:sp>
      <p:sp>
        <p:nvSpPr>
          <p:cNvPr id="6" name="Text 4"/>
          <p:cNvSpPr/>
          <p:nvPr/>
        </p:nvSpPr>
        <p:spPr>
          <a:xfrm>
            <a:off x="762000" y="2947095"/>
            <a:ext cx="18440400" cy="2000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7931"/>
              </a:lnSpc>
              <a:buNone/>
            </a:pPr>
            <a:r>
              <a:rPr lang="en-US" sz="1275" b="1" spc="255" kern="0" dirty="0">
                <a:solidFill>
                  <a:srgbClr val="8B97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LEADERSHIP ACCOUNTABILITY CYCLE</a:t>
            </a:r>
            <a:endParaRPr lang="en-US" sz="1275" dirty="0"/>
          </a:p>
        </p:txBody>
      </p:sp>
      <p:sp>
        <p:nvSpPr>
          <p:cNvPr id="7" name="Shape 5"/>
          <p:cNvSpPr/>
          <p:nvPr/>
        </p:nvSpPr>
        <p:spPr>
          <a:xfrm>
            <a:off x="762000" y="3299520"/>
            <a:ext cx="2926060" cy="914400"/>
          </a:xfrm>
          <a:prstGeom prst="rect">
            <a:avLst/>
          </a:prstGeom>
          <a:solidFill>
            <a:srgbClr val="1C332B"/>
          </a:solidFill>
          <a:ln/>
        </p:spPr>
      </p:sp>
      <p:sp>
        <p:nvSpPr>
          <p:cNvPr id="8" name="Text 6"/>
          <p:cNvSpPr/>
          <p:nvPr/>
        </p:nvSpPr>
        <p:spPr>
          <a:xfrm>
            <a:off x="794309" y="3623370"/>
            <a:ext cx="2861442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87500"/>
              </a:lnSpc>
              <a:buNone/>
            </a:pPr>
            <a:r>
              <a:rPr lang="en-US" sz="2100" b="1" spc="126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</a:t>
            </a:r>
            <a:endParaRPr lang="en-US" sz="2100" dirty="0"/>
          </a:p>
        </p:txBody>
      </p:sp>
      <p:sp>
        <p:nvSpPr>
          <p:cNvPr id="9" name="Text 7"/>
          <p:cNvSpPr/>
          <p:nvPr/>
        </p:nvSpPr>
        <p:spPr>
          <a:xfrm>
            <a:off x="3802360" y="3299520"/>
            <a:ext cx="381000" cy="9525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l" indent="0" marL="0">
              <a:lnSpc>
                <a:spcPct val="87273"/>
              </a:lnSpc>
              <a:buNone/>
            </a:pPr>
            <a:r>
              <a:rPr lang="en-US" sz="2400" b="1" dirty="0">
                <a:solidFill>
                  <a:srgbClr val="C3A1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4221460" y="3299520"/>
            <a:ext cx="2926159" cy="914400"/>
          </a:xfrm>
          <a:prstGeom prst="rect">
            <a:avLst/>
          </a:prstGeom>
          <a:solidFill>
            <a:srgbClr val="244137"/>
          </a:solidFill>
          <a:ln/>
        </p:spPr>
      </p:sp>
      <p:sp>
        <p:nvSpPr>
          <p:cNvPr id="11" name="Text 9"/>
          <p:cNvSpPr/>
          <p:nvPr/>
        </p:nvSpPr>
        <p:spPr>
          <a:xfrm>
            <a:off x="4253768" y="3623370"/>
            <a:ext cx="2861544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87500"/>
              </a:lnSpc>
              <a:buNone/>
            </a:pPr>
            <a:r>
              <a:rPr lang="en-US" sz="2100" b="1" spc="126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EXECUTE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7261920" y="3299520"/>
            <a:ext cx="381000" cy="9525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l" indent="0" marL="0">
              <a:lnSpc>
                <a:spcPct val="87273"/>
              </a:lnSpc>
              <a:buNone/>
            </a:pPr>
            <a:r>
              <a:rPr lang="en-US" sz="2400" b="1" dirty="0">
                <a:solidFill>
                  <a:srgbClr val="C3A1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7681020" y="3299520"/>
            <a:ext cx="2926060" cy="914400"/>
          </a:xfrm>
          <a:prstGeom prst="rect">
            <a:avLst/>
          </a:prstGeom>
          <a:solidFill>
            <a:srgbClr val="2F5B4E"/>
          </a:solidFill>
          <a:ln/>
        </p:spPr>
      </p:sp>
      <p:sp>
        <p:nvSpPr>
          <p:cNvPr id="14" name="Text 12"/>
          <p:cNvSpPr/>
          <p:nvPr/>
        </p:nvSpPr>
        <p:spPr>
          <a:xfrm>
            <a:off x="7713329" y="3623370"/>
            <a:ext cx="2861442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87500"/>
              </a:lnSpc>
              <a:buNone/>
            </a:pPr>
            <a:r>
              <a:rPr lang="en-US" sz="2100" b="1" spc="126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REVIEW</a:t>
            </a:r>
            <a:endParaRPr lang="en-US" sz="2100" dirty="0"/>
          </a:p>
        </p:txBody>
      </p:sp>
      <p:sp>
        <p:nvSpPr>
          <p:cNvPr id="15" name="Text 13"/>
          <p:cNvSpPr/>
          <p:nvPr/>
        </p:nvSpPr>
        <p:spPr>
          <a:xfrm>
            <a:off x="10721380" y="3299520"/>
            <a:ext cx="381000" cy="9525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l" indent="0" marL="0">
              <a:lnSpc>
                <a:spcPct val="87273"/>
              </a:lnSpc>
              <a:buNone/>
            </a:pPr>
            <a:r>
              <a:rPr lang="en-US" sz="2400" b="1" dirty="0">
                <a:solidFill>
                  <a:srgbClr val="C3A1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2400" dirty="0"/>
          </a:p>
        </p:txBody>
      </p:sp>
      <p:sp>
        <p:nvSpPr>
          <p:cNvPr id="16" name="Shape 14"/>
          <p:cNvSpPr/>
          <p:nvPr/>
        </p:nvSpPr>
        <p:spPr>
          <a:xfrm>
            <a:off x="11140480" y="3299520"/>
            <a:ext cx="2926060" cy="914400"/>
          </a:xfrm>
          <a:prstGeom prst="rect">
            <a:avLst/>
          </a:prstGeom>
          <a:solidFill>
            <a:srgbClr val="3E6E5F"/>
          </a:solidFill>
          <a:ln/>
        </p:spPr>
      </p:sp>
      <p:sp>
        <p:nvSpPr>
          <p:cNvPr id="17" name="Text 15"/>
          <p:cNvSpPr/>
          <p:nvPr/>
        </p:nvSpPr>
        <p:spPr>
          <a:xfrm>
            <a:off x="11172790" y="3623370"/>
            <a:ext cx="2861442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87500"/>
              </a:lnSpc>
              <a:buNone/>
            </a:pPr>
            <a:r>
              <a:rPr lang="en-US" sz="2100" b="1" spc="126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FEEDBACK</a:t>
            </a:r>
            <a:endParaRPr lang="en-US" sz="2100" dirty="0"/>
          </a:p>
        </p:txBody>
      </p:sp>
      <p:sp>
        <p:nvSpPr>
          <p:cNvPr id="18" name="Text 16"/>
          <p:cNvSpPr/>
          <p:nvPr/>
        </p:nvSpPr>
        <p:spPr>
          <a:xfrm>
            <a:off x="14180840" y="3299520"/>
            <a:ext cx="381000" cy="9525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l" indent="0" marL="0">
              <a:lnSpc>
                <a:spcPct val="87273"/>
              </a:lnSpc>
              <a:buNone/>
            </a:pPr>
            <a:r>
              <a:rPr lang="en-US" sz="2400" b="1" dirty="0">
                <a:solidFill>
                  <a:srgbClr val="C3A1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2400" dirty="0"/>
          </a:p>
        </p:txBody>
      </p:sp>
      <p:sp>
        <p:nvSpPr>
          <p:cNvPr id="19" name="Shape 17"/>
          <p:cNvSpPr/>
          <p:nvPr/>
        </p:nvSpPr>
        <p:spPr>
          <a:xfrm>
            <a:off x="14599940" y="3299520"/>
            <a:ext cx="2926060" cy="914400"/>
          </a:xfrm>
          <a:prstGeom prst="rect">
            <a:avLst/>
          </a:prstGeom>
          <a:solidFill>
            <a:srgbClr val="C3A15A"/>
          </a:solidFill>
          <a:ln/>
        </p:spPr>
      </p:sp>
      <p:sp>
        <p:nvSpPr>
          <p:cNvPr id="20" name="Text 18"/>
          <p:cNvSpPr/>
          <p:nvPr/>
        </p:nvSpPr>
        <p:spPr>
          <a:xfrm>
            <a:off x="14632249" y="3623370"/>
            <a:ext cx="2861442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87500"/>
              </a:lnSpc>
              <a:buNone/>
            </a:pPr>
            <a:r>
              <a:rPr lang="en-US" sz="2100" b="1" spc="126" kern="0" dirty="0">
                <a:solidFill>
                  <a:srgbClr val="1C33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IMPROVE</a:t>
            </a:r>
            <a:endParaRPr lang="en-US" sz="2100" dirty="0"/>
          </a:p>
        </p:txBody>
      </p:sp>
      <p:sp>
        <p:nvSpPr>
          <p:cNvPr id="21" name="Shape 19"/>
          <p:cNvSpPr/>
          <p:nvPr/>
        </p:nvSpPr>
        <p:spPr>
          <a:xfrm>
            <a:off x="762000" y="4328220"/>
            <a:ext cx="16764000" cy="9525"/>
          </a:xfrm>
          <a:prstGeom prst="rect">
            <a:avLst/>
          </a:prstGeom>
          <a:solidFill>
            <a:srgbClr val="C6CFCB"/>
          </a:solidFill>
          <a:ln/>
        </p:spPr>
      </p:sp>
      <p:sp>
        <p:nvSpPr>
          <p:cNvPr id="22" name="Text 20"/>
          <p:cNvSpPr/>
          <p:nvPr/>
        </p:nvSpPr>
        <p:spPr>
          <a:xfrm>
            <a:off x="259080" y="4448870"/>
            <a:ext cx="17266920" cy="1905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r" indent="0" marL="0">
              <a:lnSpc>
                <a:spcPct val="85714"/>
              </a:lnSpc>
              <a:buNone/>
            </a:pPr>
            <a:r>
              <a:rPr lang="en-US" sz="1200" spc="168" kern="0" dirty="0">
                <a:solidFill>
                  <a:srgbClr val="8B97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CYCLE REPEATS — CONTINUOUSLY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762000" y="5020370"/>
            <a:ext cx="9988550" cy="2476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6842"/>
              </a:lnSpc>
              <a:buNone/>
            </a:pPr>
            <a:r>
              <a:rPr lang="en-US" sz="1650" b="1" spc="215" kern="0" dirty="0">
                <a:solidFill>
                  <a:srgbClr val="1C33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LEADERS MUST DO</a:t>
            </a:r>
            <a:endParaRPr lang="en-US" sz="1650" dirty="0"/>
          </a:p>
        </p:txBody>
      </p:sp>
      <p:sp>
        <p:nvSpPr>
          <p:cNvPr id="24" name="Shape 22"/>
          <p:cNvSpPr/>
          <p:nvPr/>
        </p:nvSpPr>
        <p:spPr>
          <a:xfrm>
            <a:off x="762000" y="5401370"/>
            <a:ext cx="9080500" cy="4314131"/>
          </a:xfrm>
          <a:prstGeom prst="rect">
            <a:avLst/>
          </a:prstGeom>
          <a:solidFill>
            <a:srgbClr val="DCE2DE"/>
          </a:solidFill>
          <a:ln w="6350">
            <a:solidFill>
              <a:srgbClr val="DCE2DE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768350" y="5407720"/>
            <a:ext cx="4524375" cy="1061045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26" name="Text 24"/>
          <p:cNvSpPr/>
          <p:nvPr/>
        </p:nvSpPr>
        <p:spPr>
          <a:xfrm>
            <a:off x="977900" y="5617270"/>
            <a:ext cx="4241006" cy="68004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l" indent="0" marL="0">
              <a:lnSpc>
                <a:spcPct val="113372"/>
              </a:lnSpc>
              <a:buNone/>
            </a:pPr>
            <a:r>
              <a:rPr lang="en-US" sz="1875" dirty="0">
                <a:solidFill>
                  <a:srgbClr val="1C33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Set clear expectations</a:t>
            </a:r>
            <a:endParaRPr lang="en-US" sz="1875" dirty="0"/>
          </a:p>
        </p:txBody>
      </p:sp>
      <p:sp>
        <p:nvSpPr>
          <p:cNvPr id="27" name="Shape 25"/>
          <p:cNvSpPr/>
          <p:nvPr/>
        </p:nvSpPr>
        <p:spPr>
          <a:xfrm>
            <a:off x="5311775" y="5407720"/>
            <a:ext cx="4524375" cy="1061045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28" name="Text 26"/>
          <p:cNvSpPr/>
          <p:nvPr/>
        </p:nvSpPr>
        <p:spPr>
          <a:xfrm>
            <a:off x="5521325" y="5617270"/>
            <a:ext cx="4241006" cy="68004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l" indent="0" marL="0">
              <a:lnSpc>
                <a:spcPct val="113372"/>
              </a:lnSpc>
              <a:buNone/>
            </a:pPr>
            <a:r>
              <a:rPr lang="en-US" sz="1875" dirty="0">
                <a:solidFill>
                  <a:srgbClr val="1C33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Coach performance</a:t>
            </a:r>
            <a:endParaRPr lang="en-US" sz="1875" dirty="0"/>
          </a:p>
        </p:txBody>
      </p:sp>
      <p:sp>
        <p:nvSpPr>
          <p:cNvPr id="29" name="Shape 27"/>
          <p:cNvSpPr/>
          <p:nvPr/>
        </p:nvSpPr>
        <p:spPr>
          <a:xfrm>
            <a:off x="768350" y="6487815"/>
            <a:ext cx="4524375" cy="1061045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30" name="Text 28"/>
          <p:cNvSpPr/>
          <p:nvPr/>
        </p:nvSpPr>
        <p:spPr>
          <a:xfrm>
            <a:off x="977900" y="6697365"/>
            <a:ext cx="4241006" cy="68004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l" indent="0" marL="0">
              <a:lnSpc>
                <a:spcPct val="113372"/>
              </a:lnSpc>
              <a:buNone/>
            </a:pPr>
            <a:r>
              <a:rPr lang="en-US" sz="1875" dirty="0">
                <a:solidFill>
                  <a:srgbClr val="1C33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Give timely feedback</a:t>
            </a:r>
            <a:endParaRPr lang="en-US" sz="1875" dirty="0"/>
          </a:p>
        </p:txBody>
      </p:sp>
      <p:sp>
        <p:nvSpPr>
          <p:cNvPr id="31" name="Shape 29"/>
          <p:cNvSpPr/>
          <p:nvPr/>
        </p:nvSpPr>
        <p:spPr>
          <a:xfrm>
            <a:off x="5311775" y="6487815"/>
            <a:ext cx="4524375" cy="1061045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32" name="Text 30"/>
          <p:cNvSpPr/>
          <p:nvPr/>
        </p:nvSpPr>
        <p:spPr>
          <a:xfrm>
            <a:off x="5521325" y="6697365"/>
            <a:ext cx="4241006" cy="68004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l" indent="0" marL="0">
              <a:lnSpc>
                <a:spcPct val="113372"/>
              </a:lnSpc>
              <a:buNone/>
            </a:pPr>
            <a:r>
              <a:rPr lang="en-US" sz="1875" dirty="0">
                <a:solidFill>
                  <a:srgbClr val="1C33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Remove barriers</a:t>
            </a:r>
            <a:endParaRPr lang="en-US" sz="1875" dirty="0"/>
          </a:p>
        </p:txBody>
      </p:sp>
      <p:sp>
        <p:nvSpPr>
          <p:cNvPr id="33" name="Shape 31"/>
          <p:cNvSpPr/>
          <p:nvPr/>
        </p:nvSpPr>
        <p:spPr>
          <a:xfrm>
            <a:off x="768350" y="7567910"/>
            <a:ext cx="4524375" cy="1061045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34" name="Text 32"/>
          <p:cNvSpPr/>
          <p:nvPr/>
        </p:nvSpPr>
        <p:spPr>
          <a:xfrm>
            <a:off x="977900" y="7777460"/>
            <a:ext cx="4241006" cy="68004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l" indent="0" marL="0">
              <a:lnSpc>
                <a:spcPct val="113372"/>
              </a:lnSpc>
              <a:buNone/>
            </a:pPr>
            <a:r>
              <a:rPr lang="en-US" sz="1875" dirty="0">
                <a:solidFill>
                  <a:srgbClr val="1C33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Recognise achievement</a:t>
            </a:r>
            <a:endParaRPr lang="en-US" sz="1875" dirty="0"/>
          </a:p>
        </p:txBody>
      </p:sp>
      <p:sp>
        <p:nvSpPr>
          <p:cNvPr id="35" name="Shape 33"/>
          <p:cNvSpPr/>
          <p:nvPr/>
        </p:nvSpPr>
        <p:spPr>
          <a:xfrm>
            <a:off x="5311775" y="7567910"/>
            <a:ext cx="4524375" cy="1061045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36" name="Text 34"/>
          <p:cNvSpPr/>
          <p:nvPr/>
        </p:nvSpPr>
        <p:spPr>
          <a:xfrm>
            <a:off x="5521325" y="7777460"/>
            <a:ext cx="4241006" cy="68004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l" indent="0" marL="0">
              <a:lnSpc>
                <a:spcPct val="113372"/>
              </a:lnSpc>
              <a:buNone/>
            </a:pPr>
            <a:r>
              <a:rPr lang="en-US" sz="1875" dirty="0">
                <a:solidFill>
                  <a:srgbClr val="1C33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Address underperformance</a:t>
            </a:r>
            <a:endParaRPr lang="en-US" sz="1875" dirty="0"/>
          </a:p>
        </p:txBody>
      </p:sp>
      <p:sp>
        <p:nvSpPr>
          <p:cNvPr id="37" name="Shape 35"/>
          <p:cNvSpPr/>
          <p:nvPr/>
        </p:nvSpPr>
        <p:spPr>
          <a:xfrm>
            <a:off x="768350" y="8648006"/>
            <a:ext cx="9067800" cy="1061145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38" name="Text 36"/>
          <p:cNvSpPr/>
          <p:nvPr/>
        </p:nvSpPr>
        <p:spPr>
          <a:xfrm>
            <a:off x="977900" y="8857556"/>
            <a:ext cx="8920734" cy="68014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l" indent="0" marL="0">
              <a:lnSpc>
                <a:spcPct val="113372"/>
              </a:lnSpc>
              <a:buNone/>
            </a:pPr>
            <a:r>
              <a:rPr lang="en-US" sz="1875" dirty="0">
                <a:solidFill>
                  <a:srgbClr val="1C33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Reinforce accountability</a:t>
            </a:r>
            <a:endParaRPr lang="en-US" sz="1875" dirty="0"/>
          </a:p>
        </p:txBody>
      </p:sp>
      <p:sp>
        <p:nvSpPr>
          <p:cNvPr id="39" name="Shape 37"/>
          <p:cNvSpPr/>
          <p:nvPr/>
        </p:nvSpPr>
        <p:spPr>
          <a:xfrm>
            <a:off x="10261600" y="5020370"/>
            <a:ext cx="7264400" cy="4695131"/>
          </a:xfrm>
          <a:prstGeom prst="rect">
            <a:avLst/>
          </a:prstGeom>
          <a:solidFill>
            <a:srgbClr val="1C332B"/>
          </a:solidFill>
          <a:ln/>
        </p:spPr>
      </p:sp>
      <p:sp>
        <p:nvSpPr>
          <p:cNvPr id="40" name="Text 38"/>
          <p:cNvSpPr/>
          <p:nvPr/>
        </p:nvSpPr>
        <p:spPr>
          <a:xfrm>
            <a:off x="10642600" y="6582073"/>
            <a:ext cx="6697472" cy="16097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3300" i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Accountability is clarity about ownership, commitments and results.</a:t>
            </a:r>
            <a:endParaRPr lang="en-US" sz="3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62000" y="685800"/>
            <a:ext cx="1150838" cy="2000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7931"/>
              </a:lnSpc>
              <a:buNone/>
            </a:pPr>
            <a:r>
              <a:rPr lang="en-US" sz="1275" b="1" spc="255" kern="0" dirty="0">
                <a:solidFill>
                  <a:srgbClr val="C3A1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PILLAR 04</a:t>
            </a:r>
            <a:endParaRPr lang="en-US" sz="1275" dirty="0"/>
          </a:p>
        </p:txBody>
      </p:sp>
      <p:sp>
        <p:nvSpPr>
          <p:cNvPr id="3" name="Shape 1"/>
          <p:cNvSpPr/>
          <p:nvPr/>
        </p:nvSpPr>
        <p:spPr>
          <a:xfrm>
            <a:off x="2046188" y="809625"/>
            <a:ext cx="15479812" cy="9525"/>
          </a:xfrm>
          <a:prstGeom prst="rect">
            <a:avLst/>
          </a:prstGeom>
          <a:solidFill>
            <a:srgbClr val="E4E9E6"/>
          </a:solidFill>
          <a:ln/>
        </p:spPr>
      </p:sp>
      <p:sp>
        <p:nvSpPr>
          <p:cNvPr id="4" name="Text 2"/>
          <p:cNvSpPr/>
          <p:nvPr/>
        </p:nvSpPr>
        <p:spPr>
          <a:xfrm>
            <a:off x="762000" y="1095375"/>
            <a:ext cx="18440400" cy="77638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8763"/>
              </a:lnSpc>
              <a:buNone/>
            </a:pPr>
            <a:r>
              <a:rPr lang="en-US" sz="5700" b="1" spc="-85" kern="0" dirty="0">
                <a:solidFill>
                  <a:srgbClr val="1C33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COMMUNICATION &amp; COLLABORATION</a:t>
            </a:r>
            <a:endParaRPr lang="en-US" sz="5700" dirty="0"/>
          </a:p>
        </p:txBody>
      </p:sp>
      <p:sp>
        <p:nvSpPr>
          <p:cNvPr id="5" name="Text 3"/>
          <p:cNvSpPr/>
          <p:nvPr/>
        </p:nvSpPr>
        <p:spPr>
          <a:xfrm>
            <a:off x="762000" y="2024162"/>
            <a:ext cx="18440400" cy="54193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01731"/>
              </a:lnSpc>
              <a:buNone/>
            </a:pPr>
            <a:r>
              <a:rPr lang="en-US" sz="3450" i="1" dirty="0">
                <a:solidFill>
                  <a:srgbClr val="2F5B4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Silos Slow Performance.</a:t>
            </a:r>
            <a:endParaRPr lang="en-US" sz="3450" dirty="0"/>
          </a:p>
        </p:txBody>
      </p:sp>
      <p:sp>
        <p:nvSpPr>
          <p:cNvPr id="6" name="Text 4"/>
          <p:cNvSpPr/>
          <p:nvPr/>
        </p:nvSpPr>
        <p:spPr>
          <a:xfrm>
            <a:off x="762000" y="2947095"/>
            <a:ext cx="18440400" cy="2000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7931"/>
              </a:lnSpc>
              <a:buNone/>
            </a:pPr>
            <a:r>
              <a:rPr lang="en-US" sz="1275" b="1" spc="255" kern="0" dirty="0">
                <a:solidFill>
                  <a:srgbClr val="8B97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COST OF POOR COMMUNICATION</a:t>
            </a:r>
            <a:endParaRPr lang="en-US" sz="1275" dirty="0"/>
          </a:p>
        </p:txBody>
      </p:sp>
      <p:sp>
        <p:nvSpPr>
          <p:cNvPr id="7" name="Shape 5"/>
          <p:cNvSpPr/>
          <p:nvPr/>
        </p:nvSpPr>
        <p:spPr>
          <a:xfrm>
            <a:off x="762000" y="3299520"/>
            <a:ext cx="2971800" cy="858441"/>
          </a:xfrm>
          <a:prstGeom prst="rect">
            <a:avLst/>
          </a:prstGeom>
          <a:solidFill>
            <a:srgbClr val="F3F6F4"/>
          </a:solidFill>
          <a:ln w="6350">
            <a:solidFill>
              <a:srgbClr val="DCE2DE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99973" y="3591620"/>
            <a:ext cx="2895854" cy="31234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800" b="1" spc="72" kern="0" dirty="0">
                <a:solidFill>
                  <a:srgbClr val="1C33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MISALIGNMENT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3829050" y="3299520"/>
            <a:ext cx="361950" cy="89654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l" indent="0" marL="0">
              <a:lnSpc>
                <a:spcPct val="86538"/>
              </a:lnSpc>
              <a:buNone/>
            </a:pPr>
            <a:r>
              <a:rPr lang="en-US" sz="2250" b="1" dirty="0">
                <a:solidFill>
                  <a:srgbClr val="C3A1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2250" dirty="0"/>
          </a:p>
        </p:txBody>
      </p:sp>
      <p:sp>
        <p:nvSpPr>
          <p:cNvPr id="10" name="Shape 8"/>
          <p:cNvSpPr/>
          <p:nvPr/>
        </p:nvSpPr>
        <p:spPr>
          <a:xfrm>
            <a:off x="4210050" y="3299520"/>
            <a:ext cx="2971800" cy="858441"/>
          </a:xfrm>
          <a:prstGeom prst="rect">
            <a:avLst/>
          </a:prstGeom>
          <a:solidFill>
            <a:srgbClr val="F3F6F4"/>
          </a:solidFill>
          <a:ln w="6350">
            <a:solidFill>
              <a:srgbClr val="DCE2DE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248023" y="3591620"/>
            <a:ext cx="2895854" cy="31234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800" b="1" spc="72" kern="0" dirty="0">
                <a:solidFill>
                  <a:srgbClr val="1C33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DELAYS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7277100" y="3299520"/>
            <a:ext cx="361950" cy="89654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l" indent="0" marL="0">
              <a:lnSpc>
                <a:spcPct val="86538"/>
              </a:lnSpc>
              <a:buNone/>
            </a:pPr>
            <a:r>
              <a:rPr lang="en-US" sz="2250" b="1" dirty="0">
                <a:solidFill>
                  <a:srgbClr val="C3A1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2250" dirty="0"/>
          </a:p>
        </p:txBody>
      </p:sp>
      <p:sp>
        <p:nvSpPr>
          <p:cNvPr id="13" name="Shape 11"/>
          <p:cNvSpPr/>
          <p:nvPr/>
        </p:nvSpPr>
        <p:spPr>
          <a:xfrm>
            <a:off x="7658100" y="3299520"/>
            <a:ext cx="2971800" cy="858441"/>
          </a:xfrm>
          <a:prstGeom prst="rect">
            <a:avLst/>
          </a:prstGeom>
          <a:solidFill>
            <a:srgbClr val="F3F6F4"/>
          </a:solidFill>
          <a:ln w="6350">
            <a:solidFill>
              <a:srgbClr val="DCE2DE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7696073" y="3591620"/>
            <a:ext cx="2895854" cy="31234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800" b="1" spc="72" kern="0" dirty="0">
                <a:solidFill>
                  <a:srgbClr val="1C33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REWORK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10725150" y="3299520"/>
            <a:ext cx="361950" cy="89654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l" indent="0" marL="0">
              <a:lnSpc>
                <a:spcPct val="86538"/>
              </a:lnSpc>
              <a:buNone/>
            </a:pPr>
            <a:r>
              <a:rPr lang="en-US" sz="2250" b="1" dirty="0">
                <a:solidFill>
                  <a:srgbClr val="C3A1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2250" dirty="0"/>
          </a:p>
        </p:txBody>
      </p:sp>
      <p:sp>
        <p:nvSpPr>
          <p:cNvPr id="16" name="Shape 14"/>
          <p:cNvSpPr/>
          <p:nvPr/>
        </p:nvSpPr>
        <p:spPr>
          <a:xfrm>
            <a:off x="11106150" y="3299520"/>
            <a:ext cx="2971800" cy="858441"/>
          </a:xfrm>
          <a:prstGeom prst="rect">
            <a:avLst/>
          </a:prstGeom>
          <a:solidFill>
            <a:srgbClr val="F3F6F4"/>
          </a:solidFill>
          <a:ln w="6350">
            <a:solidFill>
              <a:srgbClr val="DCE2DE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1144123" y="3591620"/>
            <a:ext cx="2895854" cy="31234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800" b="1" spc="72" kern="0" dirty="0">
                <a:solidFill>
                  <a:srgbClr val="1C33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POOR EXPERIENCE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14173200" y="3299520"/>
            <a:ext cx="361950" cy="89654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l" indent="0" marL="0">
              <a:lnSpc>
                <a:spcPct val="86538"/>
              </a:lnSpc>
              <a:buNone/>
            </a:pPr>
            <a:r>
              <a:rPr lang="en-US" sz="2250" b="1" dirty="0">
                <a:solidFill>
                  <a:srgbClr val="C3A1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2250" dirty="0"/>
          </a:p>
        </p:txBody>
      </p:sp>
      <p:sp>
        <p:nvSpPr>
          <p:cNvPr id="19" name="Shape 17"/>
          <p:cNvSpPr/>
          <p:nvPr/>
        </p:nvSpPr>
        <p:spPr>
          <a:xfrm>
            <a:off x="14554200" y="3299520"/>
            <a:ext cx="2971800" cy="858441"/>
          </a:xfrm>
          <a:prstGeom prst="rect">
            <a:avLst/>
          </a:prstGeom>
          <a:solidFill>
            <a:srgbClr val="1C332B"/>
          </a:solidFill>
          <a:ln w="6350">
            <a:solidFill>
              <a:srgbClr val="1C332B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14592173" y="3591620"/>
            <a:ext cx="2895854" cy="31234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02857"/>
              </a:lnSpc>
              <a:buNone/>
            </a:pPr>
            <a:r>
              <a:rPr lang="en-US" sz="1800" b="1" spc="72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LOST RESULTS</a:t>
            </a:r>
            <a:endParaRPr lang="en-US" sz="1800" dirty="0"/>
          </a:p>
        </p:txBody>
      </p:sp>
      <p:sp>
        <p:nvSpPr>
          <p:cNvPr id="21" name="Shape 19"/>
          <p:cNvSpPr/>
          <p:nvPr/>
        </p:nvSpPr>
        <p:spPr>
          <a:xfrm>
            <a:off x="762000" y="4577060"/>
            <a:ext cx="9389566" cy="5138440"/>
          </a:xfrm>
          <a:prstGeom prst="rect">
            <a:avLst/>
          </a:prstGeom>
          <a:ln w="6350">
            <a:solidFill>
              <a:srgbClr val="DCE2DE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768350" y="4583410"/>
            <a:ext cx="9376867" cy="596900"/>
          </a:xfrm>
          <a:prstGeom prst="rect">
            <a:avLst/>
          </a:prstGeom>
          <a:solidFill>
            <a:srgbClr val="F3F6F4"/>
          </a:solidFill>
          <a:ln/>
        </p:spPr>
      </p:sp>
      <p:sp>
        <p:nvSpPr>
          <p:cNvPr id="23" name="Shape 21"/>
          <p:cNvSpPr/>
          <p:nvPr/>
        </p:nvSpPr>
        <p:spPr>
          <a:xfrm>
            <a:off x="768350" y="5173960"/>
            <a:ext cx="9376867" cy="9525"/>
          </a:xfrm>
          <a:prstGeom prst="rect">
            <a:avLst/>
          </a:prstGeom>
          <a:solidFill>
            <a:srgbClr val="DCE2DE"/>
          </a:solidFill>
          <a:ln/>
        </p:spPr>
      </p:sp>
      <p:sp>
        <p:nvSpPr>
          <p:cNvPr id="24" name="Text 22"/>
          <p:cNvSpPr/>
          <p:nvPr/>
        </p:nvSpPr>
        <p:spPr>
          <a:xfrm>
            <a:off x="1035050" y="4773910"/>
            <a:ext cx="4586853" cy="2476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6842"/>
              </a:lnSpc>
              <a:buNone/>
            </a:pPr>
            <a:r>
              <a:rPr lang="en-US" sz="1650" b="1" spc="215" kern="0" dirty="0">
                <a:solidFill>
                  <a:srgbClr val="1C33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COMMUNICATION HEALTH CHECK</a:t>
            </a:r>
            <a:endParaRPr lang="en-US" sz="1650" dirty="0"/>
          </a:p>
        </p:txBody>
      </p:sp>
      <p:sp>
        <p:nvSpPr>
          <p:cNvPr id="25" name="Text 23"/>
          <p:cNvSpPr/>
          <p:nvPr/>
        </p:nvSpPr>
        <p:spPr>
          <a:xfrm>
            <a:off x="8987730" y="4824710"/>
            <a:ext cx="966986" cy="1905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5714"/>
              </a:lnSpc>
              <a:buNone/>
            </a:pPr>
            <a:r>
              <a:rPr lang="en-US" sz="1200" spc="144" kern="0" dirty="0">
                <a:solidFill>
                  <a:srgbClr val="7C8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YES / NO</a:t>
            </a:r>
            <a:endParaRPr lang="en-US" sz="1200" dirty="0"/>
          </a:p>
        </p:txBody>
      </p:sp>
      <p:sp>
        <p:nvSpPr>
          <p:cNvPr id="26" name="Shape 24"/>
          <p:cNvSpPr/>
          <p:nvPr/>
        </p:nvSpPr>
        <p:spPr>
          <a:xfrm>
            <a:off x="1035050" y="6095306"/>
            <a:ext cx="8843467" cy="9525"/>
          </a:xfrm>
          <a:prstGeom prst="rect">
            <a:avLst/>
          </a:prstGeom>
          <a:solidFill>
            <a:srgbClr val="EDF1EF"/>
          </a:solidFill>
          <a:ln/>
        </p:spPr>
      </p:sp>
      <p:sp>
        <p:nvSpPr>
          <p:cNvPr id="27" name="Text 25"/>
          <p:cNvSpPr/>
          <p:nvPr/>
        </p:nvSpPr>
        <p:spPr>
          <a:xfrm>
            <a:off x="1035050" y="5614293"/>
            <a:ext cx="4414193" cy="34766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3372"/>
              </a:lnSpc>
              <a:buNone/>
            </a:pPr>
            <a:r>
              <a:rPr lang="en-US" sz="1875" dirty="0">
                <a:solidFill>
                  <a:srgbClr val="1C33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Are decisions communicated clearly?</a:t>
            </a:r>
            <a:endParaRPr lang="en-US" sz="1875" dirty="0"/>
          </a:p>
        </p:txBody>
      </p:sp>
      <p:sp>
        <p:nvSpPr>
          <p:cNvPr id="28" name="Shape 26"/>
          <p:cNvSpPr/>
          <p:nvPr/>
        </p:nvSpPr>
        <p:spPr>
          <a:xfrm>
            <a:off x="9148267" y="5619849"/>
            <a:ext cx="298450" cy="298450"/>
          </a:xfrm>
          <a:prstGeom prst="rect">
            <a:avLst/>
          </a:prstGeom>
          <a:ln w="6350">
            <a:solidFill>
              <a:srgbClr val="C6CFCB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9580066" y="5619849"/>
            <a:ext cx="298450" cy="298450"/>
          </a:xfrm>
          <a:prstGeom prst="rect">
            <a:avLst/>
          </a:prstGeom>
          <a:ln w="6350">
            <a:solidFill>
              <a:srgbClr val="C6CFCB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1035050" y="6754118"/>
            <a:ext cx="8843467" cy="9525"/>
          </a:xfrm>
          <a:prstGeom prst="rect">
            <a:avLst/>
          </a:prstGeom>
          <a:solidFill>
            <a:srgbClr val="EDF1EF"/>
          </a:solidFill>
          <a:ln/>
        </p:spPr>
      </p:sp>
      <p:sp>
        <p:nvSpPr>
          <p:cNvPr id="31" name="Text 29"/>
          <p:cNvSpPr/>
          <p:nvPr/>
        </p:nvSpPr>
        <p:spPr>
          <a:xfrm>
            <a:off x="1035050" y="6273105"/>
            <a:ext cx="5030946" cy="34766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3372"/>
              </a:lnSpc>
              <a:buNone/>
            </a:pPr>
            <a:r>
              <a:rPr lang="en-US" sz="1875" dirty="0">
                <a:solidFill>
                  <a:srgbClr val="1C33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 meetings end with actions and owners?</a:t>
            </a:r>
            <a:endParaRPr lang="en-US" sz="1875" dirty="0"/>
          </a:p>
        </p:txBody>
      </p:sp>
      <p:sp>
        <p:nvSpPr>
          <p:cNvPr id="32" name="Shape 30"/>
          <p:cNvSpPr/>
          <p:nvPr/>
        </p:nvSpPr>
        <p:spPr>
          <a:xfrm>
            <a:off x="9148267" y="6278662"/>
            <a:ext cx="298450" cy="298450"/>
          </a:xfrm>
          <a:prstGeom prst="rect">
            <a:avLst/>
          </a:prstGeom>
          <a:ln w="6350">
            <a:solidFill>
              <a:srgbClr val="C6CFCB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9580066" y="6278662"/>
            <a:ext cx="298450" cy="298450"/>
          </a:xfrm>
          <a:prstGeom prst="rect">
            <a:avLst/>
          </a:prstGeom>
          <a:ln w="6350">
            <a:solidFill>
              <a:srgbClr val="C6CFCB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1035050" y="7412931"/>
            <a:ext cx="8843467" cy="9525"/>
          </a:xfrm>
          <a:prstGeom prst="rect">
            <a:avLst/>
          </a:prstGeom>
          <a:solidFill>
            <a:srgbClr val="EDF1EF"/>
          </a:solidFill>
          <a:ln/>
        </p:spPr>
      </p:sp>
      <p:sp>
        <p:nvSpPr>
          <p:cNvPr id="35" name="Text 33"/>
          <p:cNvSpPr/>
          <p:nvPr/>
        </p:nvSpPr>
        <p:spPr>
          <a:xfrm>
            <a:off x="1035050" y="6931918"/>
            <a:ext cx="3291027" cy="34766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3372"/>
              </a:lnSpc>
              <a:buNone/>
            </a:pPr>
            <a:r>
              <a:rPr lang="en-US" sz="1875" dirty="0">
                <a:solidFill>
                  <a:srgbClr val="1C33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 people raise concerns?</a:t>
            </a:r>
            <a:endParaRPr lang="en-US" sz="1875" dirty="0"/>
          </a:p>
        </p:txBody>
      </p:sp>
      <p:sp>
        <p:nvSpPr>
          <p:cNvPr id="36" name="Shape 34"/>
          <p:cNvSpPr/>
          <p:nvPr/>
        </p:nvSpPr>
        <p:spPr>
          <a:xfrm>
            <a:off x="9148267" y="6937474"/>
            <a:ext cx="298450" cy="298450"/>
          </a:xfrm>
          <a:prstGeom prst="rect">
            <a:avLst/>
          </a:prstGeom>
          <a:ln w="6350">
            <a:solidFill>
              <a:srgbClr val="C6CFCB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9580066" y="6937474"/>
            <a:ext cx="298450" cy="298450"/>
          </a:xfrm>
          <a:prstGeom prst="rect">
            <a:avLst/>
          </a:prstGeom>
          <a:ln w="6350">
            <a:solidFill>
              <a:srgbClr val="C6CFCB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1035050" y="8071743"/>
            <a:ext cx="8843467" cy="9525"/>
          </a:xfrm>
          <a:prstGeom prst="rect">
            <a:avLst/>
          </a:prstGeom>
          <a:solidFill>
            <a:srgbClr val="EDF1EF"/>
          </a:solidFill>
          <a:ln/>
        </p:spPr>
      </p:sp>
      <p:sp>
        <p:nvSpPr>
          <p:cNvPr id="39" name="Text 37"/>
          <p:cNvSpPr/>
          <p:nvPr/>
        </p:nvSpPr>
        <p:spPr>
          <a:xfrm>
            <a:off x="1035050" y="7590731"/>
            <a:ext cx="4171900" cy="34766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3372"/>
              </a:lnSpc>
              <a:buNone/>
            </a:pPr>
            <a:r>
              <a:rPr lang="en-US" sz="1875" dirty="0">
                <a:solidFill>
                  <a:srgbClr val="1C33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 departments share information?</a:t>
            </a:r>
            <a:endParaRPr lang="en-US" sz="1875" dirty="0"/>
          </a:p>
        </p:txBody>
      </p:sp>
      <p:sp>
        <p:nvSpPr>
          <p:cNvPr id="40" name="Shape 38"/>
          <p:cNvSpPr/>
          <p:nvPr/>
        </p:nvSpPr>
        <p:spPr>
          <a:xfrm>
            <a:off x="9148267" y="7596287"/>
            <a:ext cx="298450" cy="298450"/>
          </a:xfrm>
          <a:prstGeom prst="rect">
            <a:avLst/>
          </a:prstGeom>
          <a:ln w="6350">
            <a:solidFill>
              <a:srgbClr val="C6CFCB"/>
            </a:solidFill>
            <a:prstDash val="solid"/>
          </a:ln>
        </p:spPr>
      </p:sp>
      <p:sp>
        <p:nvSpPr>
          <p:cNvPr id="41" name="Shape 39"/>
          <p:cNvSpPr/>
          <p:nvPr/>
        </p:nvSpPr>
        <p:spPr>
          <a:xfrm>
            <a:off x="9580066" y="7596287"/>
            <a:ext cx="298450" cy="298450"/>
          </a:xfrm>
          <a:prstGeom prst="rect">
            <a:avLst/>
          </a:prstGeom>
          <a:ln w="6350">
            <a:solidFill>
              <a:srgbClr val="C6CFCB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1035050" y="8730556"/>
            <a:ext cx="8843467" cy="9525"/>
          </a:xfrm>
          <a:prstGeom prst="rect">
            <a:avLst/>
          </a:prstGeom>
          <a:solidFill>
            <a:srgbClr val="EDF1EF"/>
          </a:solidFill>
          <a:ln/>
        </p:spPr>
      </p:sp>
      <p:sp>
        <p:nvSpPr>
          <p:cNvPr id="43" name="Text 41"/>
          <p:cNvSpPr/>
          <p:nvPr/>
        </p:nvSpPr>
        <p:spPr>
          <a:xfrm>
            <a:off x="1035050" y="8249543"/>
            <a:ext cx="2384614" cy="34766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3372"/>
              </a:lnSpc>
              <a:buNone/>
            </a:pPr>
            <a:r>
              <a:rPr lang="en-US" sz="1875" dirty="0">
                <a:solidFill>
                  <a:srgbClr val="1C33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Is feedback regular?</a:t>
            </a:r>
            <a:endParaRPr lang="en-US" sz="1875" dirty="0"/>
          </a:p>
        </p:txBody>
      </p:sp>
      <p:sp>
        <p:nvSpPr>
          <p:cNvPr id="44" name="Shape 42"/>
          <p:cNvSpPr/>
          <p:nvPr/>
        </p:nvSpPr>
        <p:spPr>
          <a:xfrm>
            <a:off x="9148267" y="8255100"/>
            <a:ext cx="298450" cy="298450"/>
          </a:xfrm>
          <a:prstGeom prst="rect">
            <a:avLst/>
          </a:prstGeom>
          <a:ln w="6350">
            <a:solidFill>
              <a:srgbClr val="C6CFCB"/>
            </a:solidFill>
            <a:prstDash val="solid"/>
          </a:ln>
        </p:spPr>
      </p:sp>
      <p:sp>
        <p:nvSpPr>
          <p:cNvPr id="45" name="Shape 43"/>
          <p:cNvSpPr/>
          <p:nvPr/>
        </p:nvSpPr>
        <p:spPr>
          <a:xfrm>
            <a:off x="9580066" y="8255100"/>
            <a:ext cx="298450" cy="298450"/>
          </a:xfrm>
          <a:prstGeom prst="rect">
            <a:avLst/>
          </a:prstGeom>
          <a:ln w="6350">
            <a:solidFill>
              <a:srgbClr val="C6CFCB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1035050" y="8908356"/>
            <a:ext cx="5106908" cy="34766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3372"/>
              </a:lnSpc>
              <a:buNone/>
            </a:pPr>
            <a:r>
              <a:rPr lang="en-US" sz="1875" dirty="0">
                <a:solidFill>
                  <a:srgbClr val="1C33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Are disagreements handled constructively?</a:t>
            </a:r>
            <a:endParaRPr lang="en-US" sz="1875" dirty="0"/>
          </a:p>
        </p:txBody>
      </p:sp>
      <p:sp>
        <p:nvSpPr>
          <p:cNvPr id="47" name="Shape 45"/>
          <p:cNvSpPr/>
          <p:nvPr/>
        </p:nvSpPr>
        <p:spPr>
          <a:xfrm>
            <a:off x="9148267" y="8913912"/>
            <a:ext cx="298450" cy="298450"/>
          </a:xfrm>
          <a:prstGeom prst="rect">
            <a:avLst/>
          </a:prstGeom>
          <a:ln w="6350">
            <a:solidFill>
              <a:srgbClr val="C6CFCB"/>
            </a:solidFill>
            <a:prstDash val="solid"/>
          </a:ln>
        </p:spPr>
      </p:sp>
      <p:sp>
        <p:nvSpPr>
          <p:cNvPr id="48" name="Shape 46"/>
          <p:cNvSpPr/>
          <p:nvPr/>
        </p:nvSpPr>
        <p:spPr>
          <a:xfrm>
            <a:off x="9580066" y="8913912"/>
            <a:ext cx="298450" cy="298450"/>
          </a:xfrm>
          <a:prstGeom prst="rect">
            <a:avLst/>
          </a:prstGeom>
          <a:ln w="6350">
            <a:solidFill>
              <a:srgbClr val="C6CFCB"/>
            </a:solidFill>
            <a:prstDash val="solid"/>
          </a:ln>
        </p:spPr>
      </p:sp>
      <p:sp>
        <p:nvSpPr>
          <p:cNvPr id="49" name="Shape 47"/>
          <p:cNvSpPr/>
          <p:nvPr/>
        </p:nvSpPr>
        <p:spPr>
          <a:xfrm>
            <a:off x="10570666" y="4577060"/>
            <a:ext cx="6955334" cy="5138440"/>
          </a:xfrm>
          <a:prstGeom prst="rect">
            <a:avLst/>
          </a:prstGeom>
          <a:solidFill>
            <a:srgbClr val="F3F6F4"/>
          </a:solidFill>
          <a:ln/>
        </p:spPr>
      </p:sp>
      <p:sp>
        <p:nvSpPr>
          <p:cNvPr id="50" name="Text 48"/>
          <p:cNvSpPr/>
          <p:nvPr/>
        </p:nvSpPr>
        <p:spPr>
          <a:xfrm>
            <a:off x="10951666" y="6396137"/>
            <a:ext cx="6379134" cy="153828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09375"/>
              </a:lnSpc>
              <a:buNone/>
            </a:pPr>
            <a:r>
              <a:rPr lang="en-US" sz="3150" i="1" dirty="0">
                <a:solidFill>
                  <a:srgbClr val="1C332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High-performing teams communicate to create clarity—not simply to exchange information.</a:t>
            </a:r>
            <a:endParaRPr lang="en-US" sz="31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62000" y="685800"/>
            <a:ext cx="1150838" cy="2000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7931"/>
              </a:lnSpc>
              <a:buNone/>
            </a:pPr>
            <a:r>
              <a:rPr lang="en-US" sz="1275" b="1" spc="255" kern="0" dirty="0">
                <a:solidFill>
                  <a:srgbClr val="C3A1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PILLAR 05</a:t>
            </a:r>
            <a:endParaRPr lang="en-US" sz="1275" dirty="0"/>
          </a:p>
        </p:txBody>
      </p:sp>
      <p:sp>
        <p:nvSpPr>
          <p:cNvPr id="3" name="Shape 1"/>
          <p:cNvSpPr/>
          <p:nvPr/>
        </p:nvSpPr>
        <p:spPr>
          <a:xfrm>
            <a:off x="2046188" y="809625"/>
            <a:ext cx="15479812" cy="9525"/>
          </a:xfrm>
          <a:prstGeom prst="rect">
            <a:avLst/>
          </a:prstGeom>
          <a:solidFill>
            <a:srgbClr val="E4E9E6"/>
          </a:solidFill>
          <a:ln/>
        </p:spPr>
      </p:sp>
      <p:sp>
        <p:nvSpPr>
          <p:cNvPr id="4" name="Text 2"/>
          <p:cNvSpPr/>
          <p:nvPr/>
        </p:nvSpPr>
        <p:spPr>
          <a:xfrm>
            <a:off x="762000" y="1095375"/>
            <a:ext cx="18440400" cy="77638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8763"/>
              </a:lnSpc>
              <a:buNone/>
            </a:pPr>
            <a:r>
              <a:rPr lang="en-US" sz="5700" b="1" spc="-85" kern="0" dirty="0">
                <a:solidFill>
                  <a:srgbClr val="1C33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CUSTOMER &amp; RESULTS FOCUS</a:t>
            </a:r>
            <a:endParaRPr lang="en-US" sz="5700" dirty="0"/>
          </a:p>
        </p:txBody>
      </p:sp>
      <p:sp>
        <p:nvSpPr>
          <p:cNvPr id="5" name="Text 3"/>
          <p:cNvSpPr/>
          <p:nvPr/>
        </p:nvSpPr>
        <p:spPr>
          <a:xfrm>
            <a:off x="762000" y="2024162"/>
            <a:ext cx="18440400" cy="54193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01731"/>
              </a:lnSpc>
              <a:buNone/>
            </a:pPr>
            <a:r>
              <a:rPr lang="en-US" sz="3450" i="1" dirty="0">
                <a:solidFill>
                  <a:srgbClr val="2F5B4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Activity Is Not Impact.</a:t>
            </a:r>
            <a:endParaRPr lang="en-US" sz="3450" dirty="0"/>
          </a:p>
        </p:txBody>
      </p:sp>
      <p:sp>
        <p:nvSpPr>
          <p:cNvPr id="6" name="Shape 4"/>
          <p:cNvSpPr/>
          <p:nvPr/>
        </p:nvSpPr>
        <p:spPr>
          <a:xfrm>
            <a:off x="762000" y="2947095"/>
            <a:ext cx="8172450" cy="6768405"/>
          </a:xfrm>
          <a:prstGeom prst="rect">
            <a:avLst/>
          </a:prstGeom>
          <a:solidFill>
            <a:srgbClr val="F3F6F4"/>
          </a:solidFill>
          <a:ln/>
        </p:spPr>
      </p:sp>
      <p:sp>
        <p:nvSpPr>
          <p:cNvPr id="7" name="Text 5"/>
          <p:cNvSpPr/>
          <p:nvPr/>
        </p:nvSpPr>
        <p:spPr>
          <a:xfrm>
            <a:off x="1066800" y="3289995"/>
            <a:ext cx="8319135" cy="2000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7931"/>
              </a:lnSpc>
              <a:buNone/>
            </a:pPr>
            <a:r>
              <a:rPr lang="en-US" sz="1275" b="1" spc="255" kern="0" dirty="0">
                <a:solidFill>
                  <a:srgbClr val="7C8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VALUE CHAIN OF PERFORMANCE</a:t>
            </a:r>
            <a:endParaRPr lang="en-US" sz="1275" dirty="0"/>
          </a:p>
        </p:txBody>
      </p:sp>
      <p:sp>
        <p:nvSpPr>
          <p:cNvPr id="8" name="Text 6"/>
          <p:cNvSpPr/>
          <p:nvPr/>
        </p:nvSpPr>
        <p:spPr>
          <a:xfrm>
            <a:off x="1066800" y="4916785"/>
            <a:ext cx="495300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8235"/>
              </a:lnSpc>
              <a:buNone/>
            </a:pPr>
            <a:r>
              <a:rPr lang="en-US" sz="1500" b="1" dirty="0">
                <a:solidFill>
                  <a:srgbClr val="C3A1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1676400" y="4697710"/>
            <a:ext cx="4434285" cy="62865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10" name="Shape 8"/>
          <p:cNvSpPr/>
          <p:nvPr/>
        </p:nvSpPr>
        <p:spPr>
          <a:xfrm>
            <a:off x="1676400" y="4697710"/>
            <a:ext cx="44450" cy="628650"/>
          </a:xfrm>
          <a:prstGeom prst="rect">
            <a:avLst/>
          </a:prstGeom>
          <a:solidFill>
            <a:srgbClr val="C3A15A"/>
          </a:solidFill>
          <a:ln/>
        </p:spPr>
      </p:sp>
      <p:sp>
        <p:nvSpPr>
          <p:cNvPr id="11" name="Text 9"/>
          <p:cNvSpPr/>
          <p:nvPr/>
        </p:nvSpPr>
        <p:spPr>
          <a:xfrm>
            <a:off x="1949450" y="4888210"/>
            <a:ext cx="4065663" cy="2857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8636"/>
              </a:lnSpc>
              <a:buNone/>
            </a:pPr>
            <a:r>
              <a:rPr lang="en-US" sz="1950" b="1" spc="117" kern="0" dirty="0">
                <a:solidFill>
                  <a:srgbClr val="1C33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PEOPLE</a:t>
            </a:r>
            <a:endParaRPr lang="en-US" sz="1950" dirty="0"/>
          </a:p>
        </p:txBody>
      </p:sp>
      <p:sp>
        <p:nvSpPr>
          <p:cNvPr id="12" name="Text 10"/>
          <p:cNvSpPr/>
          <p:nvPr/>
        </p:nvSpPr>
        <p:spPr>
          <a:xfrm>
            <a:off x="1066800" y="5678785"/>
            <a:ext cx="495300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8235"/>
              </a:lnSpc>
              <a:buNone/>
            </a:pPr>
            <a:r>
              <a:rPr lang="en-US" sz="1500" b="1" dirty="0">
                <a:solidFill>
                  <a:srgbClr val="C3A1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500" dirty="0"/>
          </a:p>
        </p:txBody>
      </p:sp>
      <p:sp>
        <p:nvSpPr>
          <p:cNvPr id="13" name="Shape 11"/>
          <p:cNvSpPr/>
          <p:nvPr/>
        </p:nvSpPr>
        <p:spPr>
          <a:xfrm>
            <a:off x="1676400" y="5459710"/>
            <a:ext cx="5341838" cy="62865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14" name="Shape 12"/>
          <p:cNvSpPr/>
          <p:nvPr/>
        </p:nvSpPr>
        <p:spPr>
          <a:xfrm>
            <a:off x="1676400" y="5459710"/>
            <a:ext cx="44450" cy="628650"/>
          </a:xfrm>
          <a:prstGeom prst="rect">
            <a:avLst/>
          </a:prstGeom>
          <a:solidFill>
            <a:srgbClr val="C3A15A"/>
          </a:solidFill>
          <a:ln/>
        </p:spPr>
      </p:sp>
      <p:sp>
        <p:nvSpPr>
          <p:cNvPr id="15" name="Text 13"/>
          <p:cNvSpPr/>
          <p:nvPr/>
        </p:nvSpPr>
        <p:spPr>
          <a:xfrm>
            <a:off x="1949450" y="5650210"/>
            <a:ext cx="5000444" cy="2857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8636"/>
              </a:lnSpc>
              <a:buNone/>
            </a:pPr>
            <a:r>
              <a:rPr lang="en-US" sz="1950" b="1" spc="117" kern="0" dirty="0">
                <a:solidFill>
                  <a:srgbClr val="1C33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ACTION</a:t>
            </a:r>
            <a:endParaRPr lang="en-US" sz="1950" dirty="0"/>
          </a:p>
        </p:txBody>
      </p:sp>
      <p:sp>
        <p:nvSpPr>
          <p:cNvPr id="16" name="Text 14"/>
          <p:cNvSpPr/>
          <p:nvPr/>
        </p:nvSpPr>
        <p:spPr>
          <a:xfrm>
            <a:off x="1066800" y="6440785"/>
            <a:ext cx="495300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8235"/>
              </a:lnSpc>
              <a:buNone/>
            </a:pPr>
            <a:r>
              <a:rPr lang="en-US" sz="1500" b="1" dirty="0">
                <a:solidFill>
                  <a:srgbClr val="C3A1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500" dirty="0"/>
          </a:p>
        </p:txBody>
      </p:sp>
      <p:sp>
        <p:nvSpPr>
          <p:cNvPr id="17" name="Shape 15"/>
          <p:cNvSpPr/>
          <p:nvPr/>
        </p:nvSpPr>
        <p:spPr>
          <a:xfrm>
            <a:off x="1676400" y="6221710"/>
            <a:ext cx="6249392" cy="62865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18" name="Shape 16"/>
          <p:cNvSpPr/>
          <p:nvPr/>
        </p:nvSpPr>
        <p:spPr>
          <a:xfrm>
            <a:off x="1676400" y="6221710"/>
            <a:ext cx="44450" cy="628650"/>
          </a:xfrm>
          <a:prstGeom prst="rect">
            <a:avLst/>
          </a:prstGeom>
          <a:solidFill>
            <a:srgbClr val="C3A15A"/>
          </a:solidFill>
          <a:ln/>
        </p:spPr>
      </p:sp>
      <p:sp>
        <p:nvSpPr>
          <p:cNvPr id="19" name="Text 17"/>
          <p:cNvSpPr/>
          <p:nvPr/>
        </p:nvSpPr>
        <p:spPr>
          <a:xfrm>
            <a:off x="1949450" y="6412210"/>
            <a:ext cx="5935224" cy="2857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8636"/>
              </a:lnSpc>
              <a:buNone/>
            </a:pPr>
            <a:r>
              <a:rPr lang="en-US" sz="1950" b="1" spc="117" kern="0" dirty="0">
                <a:solidFill>
                  <a:srgbClr val="1C33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TEAM OUTPUT</a:t>
            </a:r>
            <a:endParaRPr lang="en-US" sz="1950" dirty="0"/>
          </a:p>
        </p:txBody>
      </p:sp>
      <p:sp>
        <p:nvSpPr>
          <p:cNvPr id="20" name="Text 18"/>
          <p:cNvSpPr/>
          <p:nvPr/>
        </p:nvSpPr>
        <p:spPr>
          <a:xfrm>
            <a:off x="1066800" y="7202785"/>
            <a:ext cx="495300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8235"/>
              </a:lnSpc>
              <a:buNone/>
            </a:pPr>
            <a:r>
              <a:rPr lang="en-US" sz="1500" b="1" dirty="0">
                <a:solidFill>
                  <a:srgbClr val="C3A1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500" dirty="0"/>
          </a:p>
        </p:txBody>
      </p:sp>
      <p:sp>
        <p:nvSpPr>
          <p:cNvPr id="21" name="Shape 19"/>
          <p:cNvSpPr/>
          <p:nvPr/>
        </p:nvSpPr>
        <p:spPr>
          <a:xfrm>
            <a:off x="1676400" y="6983710"/>
            <a:ext cx="6953250" cy="628650"/>
          </a:xfrm>
          <a:prstGeom prst="rect">
            <a:avLst/>
          </a:prstGeom>
          <a:solidFill>
            <a:srgbClr val="2F5B4E"/>
          </a:solidFill>
          <a:ln/>
        </p:spPr>
      </p:sp>
      <p:sp>
        <p:nvSpPr>
          <p:cNvPr id="22" name="Shape 20"/>
          <p:cNvSpPr/>
          <p:nvPr/>
        </p:nvSpPr>
        <p:spPr>
          <a:xfrm>
            <a:off x="1676400" y="6983710"/>
            <a:ext cx="44450" cy="628650"/>
          </a:xfrm>
          <a:prstGeom prst="rect">
            <a:avLst/>
          </a:prstGeom>
          <a:solidFill>
            <a:srgbClr val="C3A15A"/>
          </a:solidFill>
          <a:ln/>
        </p:spPr>
      </p:sp>
      <p:sp>
        <p:nvSpPr>
          <p:cNvPr id="23" name="Text 21"/>
          <p:cNvSpPr/>
          <p:nvPr/>
        </p:nvSpPr>
        <p:spPr>
          <a:xfrm>
            <a:off x="1949450" y="7174210"/>
            <a:ext cx="6660197" cy="2857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8636"/>
              </a:lnSpc>
              <a:buNone/>
            </a:pPr>
            <a:r>
              <a:rPr lang="en-US" sz="1950" b="1" spc="117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CUSTOMER VALUE</a:t>
            </a:r>
            <a:endParaRPr lang="en-US" sz="1950" dirty="0"/>
          </a:p>
        </p:txBody>
      </p:sp>
      <p:sp>
        <p:nvSpPr>
          <p:cNvPr id="24" name="Text 22"/>
          <p:cNvSpPr/>
          <p:nvPr/>
        </p:nvSpPr>
        <p:spPr>
          <a:xfrm>
            <a:off x="1066800" y="7964785"/>
            <a:ext cx="495300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8235"/>
              </a:lnSpc>
              <a:buNone/>
            </a:pPr>
            <a:r>
              <a:rPr lang="en-US" sz="1500" b="1" dirty="0">
                <a:solidFill>
                  <a:srgbClr val="C3A1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</a:t>
            </a:r>
            <a:endParaRPr lang="en-US" sz="1500" dirty="0"/>
          </a:p>
        </p:txBody>
      </p:sp>
      <p:sp>
        <p:nvSpPr>
          <p:cNvPr id="25" name="Shape 23"/>
          <p:cNvSpPr/>
          <p:nvPr/>
        </p:nvSpPr>
        <p:spPr>
          <a:xfrm>
            <a:off x="1676400" y="7745710"/>
            <a:ext cx="6953250" cy="628650"/>
          </a:xfrm>
          <a:prstGeom prst="rect">
            <a:avLst/>
          </a:prstGeom>
          <a:solidFill>
            <a:srgbClr val="1C332B"/>
          </a:solidFill>
          <a:ln/>
        </p:spPr>
      </p:sp>
      <p:sp>
        <p:nvSpPr>
          <p:cNvPr id="26" name="Shape 24"/>
          <p:cNvSpPr/>
          <p:nvPr/>
        </p:nvSpPr>
        <p:spPr>
          <a:xfrm>
            <a:off x="1676400" y="7745710"/>
            <a:ext cx="44450" cy="628650"/>
          </a:xfrm>
          <a:prstGeom prst="rect">
            <a:avLst/>
          </a:prstGeom>
          <a:solidFill>
            <a:srgbClr val="C3A15A"/>
          </a:solidFill>
          <a:ln/>
        </p:spPr>
      </p:sp>
      <p:sp>
        <p:nvSpPr>
          <p:cNvPr id="27" name="Text 25"/>
          <p:cNvSpPr/>
          <p:nvPr/>
        </p:nvSpPr>
        <p:spPr>
          <a:xfrm>
            <a:off x="1949450" y="7936210"/>
            <a:ext cx="6660197" cy="2857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8636"/>
              </a:lnSpc>
              <a:buNone/>
            </a:pPr>
            <a:r>
              <a:rPr lang="en-US" sz="1950" b="1" spc="117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BUSINESS RESULT</a:t>
            </a:r>
            <a:endParaRPr lang="en-US" sz="1950" dirty="0"/>
          </a:p>
        </p:txBody>
      </p:sp>
      <p:sp>
        <p:nvSpPr>
          <p:cNvPr id="28" name="Text 26"/>
          <p:cNvSpPr/>
          <p:nvPr/>
        </p:nvSpPr>
        <p:spPr>
          <a:xfrm>
            <a:off x="9353550" y="2947095"/>
            <a:ext cx="8989695" cy="2476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6842"/>
              </a:lnSpc>
              <a:buNone/>
            </a:pPr>
            <a:r>
              <a:rPr lang="en-US" sz="1650" b="1" spc="215" kern="0" dirty="0">
                <a:solidFill>
                  <a:srgbClr val="1C33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FIVE QUESTIONS FOR EVERY ROLE</a:t>
            </a:r>
            <a:endParaRPr lang="en-US" sz="1650" dirty="0"/>
          </a:p>
        </p:txBody>
      </p:sp>
      <p:sp>
        <p:nvSpPr>
          <p:cNvPr id="29" name="Shape 27"/>
          <p:cNvSpPr/>
          <p:nvPr/>
        </p:nvSpPr>
        <p:spPr>
          <a:xfrm>
            <a:off x="9353550" y="3328095"/>
            <a:ext cx="8172450" cy="9525"/>
          </a:xfrm>
          <a:prstGeom prst="rect">
            <a:avLst/>
          </a:prstGeom>
          <a:solidFill>
            <a:srgbClr val="E4E9E6"/>
          </a:solidFill>
          <a:ln/>
        </p:spPr>
      </p:sp>
      <p:sp>
        <p:nvSpPr>
          <p:cNvPr id="30" name="Text 28"/>
          <p:cNvSpPr/>
          <p:nvPr/>
        </p:nvSpPr>
        <p:spPr>
          <a:xfrm>
            <a:off x="9353550" y="3632895"/>
            <a:ext cx="438150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8235"/>
              </a:lnSpc>
              <a:buNone/>
            </a:pPr>
            <a:r>
              <a:rPr lang="en-US" sz="1500" b="1" dirty="0">
                <a:solidFill>
                  <a:srgbClr val="C3A1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500" dirty="0"/>
          </a:p>
        </p:txBody>
      </p:sp>
      <p:sp>
        <p:nvSpPr>
          <p:cNvPr id="31" name="Text 29"/>
          <p:cNvSpPr/>
          <p:nvPr/>
        </p:nvSpPr>
        <p:spPr>
          <a:xfrm>
            <a:off x="9944100" y="3543995"/>
            <a:ext cx="4394875" cy="37236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9659"/>
              </a:lnSpc>
              <a:buNone/>
            </a:pPr>
            <a:r>
              <a:rPr lang="en-US" sz="1950" dirty="0">
                <a:solidFill>
                  <a:srgbClr val="1C33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outcome does my role create?</a:t>
            </a:r>
            <a:endParaRPr lang="en-US" sz="1950" dirty="0"/>
          </a:p>
        </p:txBody>
      </p:sp>
      <p:sp>
        <p:nvSpPr>
          <p:cNvPr id="32" name="Shape 30"/>
          <p:cNvSpPr/>
          <p:nvPr/>
        </p:nvSpPr>
        <p:spPr>
          <a:xfrm>
            <a:off x="9353550" y="4087813"/>
            <a:ext cx="8172450" cy="9525"/>
          </a:xfrm>
          <a:prstGeom prst="rect">
            <a:avLst/>
          </a:prstGeom>
          <a:solidFill>
            <a:srgbClr val="E4E9E6"/>
          </a:solidFill>
          <a:ln/>
        </p:spPr>
      </p:sp>
      <p:sp>
        <p:nvSpPr>
          <p:cNvPr id="33" name="Text 31"/>
          <p:cNvSpPr/>
          <p:nvPr/>
        </p:nvSpPr>
        <p:spPr>
          <a:xfrm>
            <a:off x="9353550" y="4392613"/>
            <a:ext cx="438150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8235"/>
              </a:lnSpc>
              <a:buNone/>
            </a:pPr>
            <a:r>
              <a:rPr lang="en-US" sz="1500" b="1" dirty="0">
                <a:solidFill>
                  <a:srgbClr val="C3A1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500" dirty="0"/>
          </a:p>
        </p:txBody>
      </p:sp>
      <p:sp>
        <p:nvSpPr>
          <p:cNvPr id="34" name="Text 32"/>
          <p:cNvSpPr/>
          <p:nvPr/>
        </p:nvSpPr>
        <p:spPr>
          <a:xfrm>
            <a:off x="9944100" y="4303713"/>
            <a:ext cx="3479185" cy="37236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9659"/>
              </a:lnSpc>
              <a:buNone/>
            </a:pPr>
            <a:r>
              <a:rPr lang="en-US" sz="1950" dirty="0">
                <a:solidFill>
                  <a:srgbClr val="1C33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Who benefits from my work?</a:t>
            </a:r>
            <a:endParaRPr lang="en-US" sz="1950" dirty="0"/>
          </a:p>
        </p:txBody>
      </p:sp>
      <p:sp>
        <p:nvSpPr>
          <p:cNvPr id="35" name="Shape 33"/>
          <p:cNvSpPr/>
          <p:nvPr/>
        </p:nvSpPr>
        <p:spPr>
          <a:xfrm>
            <a:off x="9353550" y="4847531"/>
            <a:ext cx="8172450" cy="9525"/>
          </a:xfrm>
          <a:prstGeom prst="rect">
            <a:avLst/>
          </a:prstGeom>
          <a:solidFill>
            <a:srgbClr val="E4E9E6"/>
          </a:solidFill>
          <a:ln/>
        </p:spPr>
      </p:sp>
      <p:sp>
        <p:nvSpPr>
          <p:cNvPr id="36" name="Text 34"/>
          <p:cNvSpPr/>
          <p:nvPr/>
        </p:nvSpPr>
        <p:spPr>
          <a:xfrm>
            <a:off x="9353550" y="5152331"/>
            <a:ext cx="438150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8235"/>
              </a:lnSpc>
              <a:buNone/>
            </a:pPr>
            <a:r>
              <a:rPr lang="en-US" sz="1500" b="1" dirty="0">
                <a:solidFill>
                  <a:srgbClr val="C3A1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500" dirty="0"/>
          </a:p>
        </p:txBody>
      </p:sp>
      <p:sp>
        <p:nvSpPr>
          <p:cNvPr id="37" name="Text 35"/>
          <p:cNvSpPr/>
          <p:nvPr/>
        </p:nvSpPr>
        <p:spPr>
          <a:xfrm>
            <a:off x="9944100" y="5063430"/>
            <a:ext cx="5302707" cy="37236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9659"/>
              </a:lnSpc>
              <a:buNone/>
            </a:pPr>
            <a:r>
              <a:rPr lang="en-US" sz="1950" dirty="0">
                <a:solidFill>
                  <a:srgbClr val="1C33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does excellent performance look like?</a:t>
            </a:r>
            <a:endParaRPr lang="en-US" sz="1950" dirty="0"/>
          </a:p>
        </p:txBody>
      </p:sp>
      <p:sp>
        <p:nvSpPr>
          <p:cNvPr id="38" name="Shape 36"/>
          <p:cNvSpPr/>
          <p:nvPr/>
        </p:nvSpPr>
        <p:spPr>
          <a:xfrm>
            <a:off x="9353550" y="5607248"/>
            <a:ext cx="8172450" cy="9525"/>
          </a:xfrm>
          <a:prstGeom prst="rect">
            <a:avLst/>
          </a:prstGeom>
          <a:solidFill>
            <a:srgbClr val="E4E9E6"/>
          </a:solidFill>
          <a:ln/>
        </p:spPr>
      </p:sp>
      <p:sp>
        <p:nvSpPr>
          <p:cNvPr id="39" name="Text 37"/>
          <p:cNvSpPr/>
          <p:nvPr/>
        </p:nvSpPr>
        <p:spPr>
          <a:xfrm>
            <a:off x="9353550" y="5912048"/>
            <a:ext cx="438150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8235"/>
              </a:lnSpc>
              <a:buNone/>
            </a:pPr>
            <a:r>
              <a:rPr lang="en-US" sz="1500" b="1" dirty="0">
                <a:solidFill>
                  <a:srgbClr val="C3A1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500" dirty="0"/>
          </a:p>
        </p:txBody>
      </p:sp>
      <p:sp>
        <p:nvSpPr>
          <p:cNvPr id="40" name="Text 38"/>
          <p:cNvSpPr/>
          <p:nvPr/>
        </p:nvSpPr>
        <p:spPr>
          <a:xfrm>
            <a:off x="9944100" y="5823149"/>
            <a:ext cx="4297958" cy="37236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9659"/>
              </a:lnSpc>
              <a:buNone/>
            </a:pPr>
            <a:r>
              <a:rPr lang="en-US" sz="1950" dirty="0">
                <a:solidFill>
                  <a:srgbClr val="1C33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Which KPI proves my contribution?</a:t>
            </a:r>
            <a:endParaRPr lang="en-US" sz="1950" dirty="0"/>
          </a:p>
        </p:txBody>
      </p:sp>
      <p:sp>
        <p:nvSpPr>
          <p:cNvPr id="41" name="Shape 39"/>
          <p:cNvSpPr/>
          <p:nvPr/>
        </p:nvSpPr>
        <p:spPr>
          <a:xfrm>
            <a:off x="9353550" y="7126685"/>
            <a:ext cx="8172450" cy="9525"/>
          </a:xfrm>
          <a:prstGeom prst="rect">
            <a:avLst/>
          </a:prstGeom>
          <a:solidFill>
            <a:srgbClr val="E4E9E6"/>
          </a:solidFill>
          <a:ln/>
        </p:spPr>
      </p:sp>
      <p:sp>
        <p:nvSpPr>
          <p:cNvPr id="42" name="Shape 40"/>
          <p:cNvSpPr/>
          <p:nvPr/>
        </p:nvSpPr>
        <p:spPr>
          <a:xfrm>
            <a:off x="9353550" y="6366967"/>
            <a:ext cx="8172450" cy="9525"/>
          </a:xfrm>
          <a:prstGeom prst="rect">
            <a:avLst/>
          </a:prstGeom>
          <a:solidFill>
            <a:srgbClr val="E4E9E6"/>
          </a:solidFill>
          <a:ln/>
        </p:spPr>
      </p:sp>
      <p:sp>
        <p:nvSpPr>
          <p:cNvPr id="43" name="Text 41"/>
          <p:cNvSpPr/>
          <p:nvPr/>
        </p:nvSpPr>
        <p:spPr>
          <a:xfrm>
            <a:off x="9353550" y="6671767"/>
            <a:ext cx="438150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8235"/>
              </a:lnSpc>
              <a:buNone/>
            </a:pPr>
            <a:r>
              <a:rPr lang="en-US" sz="1500" b="1" dirty="0">
                <a:solidFill>
                  <a:srgbClr val="C3A1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</a:t>
            </a:r>
            <a:endParaRPr lang="en-US" sz="1500" dirty="0"/>
          </a:p>
        </p:txBody>
      </p:sp>
      <p:sp>
        <p:nvSpPr>
          <p:cNvPr id="44" name="Text 42"/>
          <p:cNvSpPr/>
          <p:nvPr/>
        </p:nvSpPr>
        <p:spPr>
          <a:xfrm>
            <a:off x="9944100" y="6582867"/>
            <a:ext cx="4800550" cy="37236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9659"/>
              </a:lnSpc>
              <a:buNone/>
            </a:pPr>
            <a:r>
              <a:rPr lang="en-US" sz="1950" dirty="0">
                <a:solidFill>
                  <a:srgbClr val="1C33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should I stop, start or strengthen?</a:t>
            </a:r>
            <a:endParaRPr lang="en-US" sz="1950" dirty="0"/>
          </a:p>
        </p:txBody>
      </p:sp>
      <p:sp>
        <p:nvSpPr>
          <p:cNvPr id="45" name="Text 43"/>
          <p:cNvSpPr/>
          <p:nvPr/>
        </p:nvSpPr>
        <p:spPr>
          <a:xfrm>
            <a:off x="9353550" y="8763000"/>
            <a:ext cx="8417624" cy="990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0294"/>
              </a:lnSpc>
              <a:buNone/>
            </a:pPr>
            <a:r>
              <a:rPr lang="en-US" sz="3000" i="1" dirty="0">
                <a:solidFill>
                  <a:srgbClr val="1C332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Every role should connect to an outcome that matters.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C332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62000" y="685800"/>
            <a:ext cx="3277711" cy="2000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7931"/>
              </a:lnSpc>
              <a:buNone/>
            </a:pPr>
            <a:r>
              <a:rPr lang="en-US" sz="1275" b="1" spc="255" kern="0" dirty="0">
                <a:solidFill>
                  <a:srgbClr val="C3A1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AFRILEAD FRAMEWORK</a:t>
            </a:r>
            <a:endParaRPr lang="en-US" sz="1275" dirty="0"/>
          </a:p>
        </p:txBody>
      </p:sp>
      <p:sp>
        <p:nvSpPr>
          <p:cNvPr id="3" name="Shape 1"/>
          <p:cNvSpPr/>
          <p:nvPr/>
        </p:nvSpPr>
        <p:spPr>
          <a:xfrm>
            <a:off x="3951288" y="809625"/>
            <a:ext cx="13574713" cy="9525"/>
          </a:xfrm>
          <a:prstGeom prst="rect">
            <a:avLst/>
          </a:prstGeom>
          <a:solidFill>
            <a:srgbClr val="3C5A4F"/>
          </a:solidFill>
          <a:ln/>
        </p:spPr>
      </p:sp>
      <p:sp>
        <p:nvSpPr>
          <p:cNvPr id="4" name="Text 2"/>
          <p:cNvSpPr/>
          <p:nvPr/>
        </p:nvSpPr>
        <p:spPr>
          <a:xfrm>
            <a:off x="762000" y="1095375"/>
            <a:ext cx="12753975" cy="146446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9856"/>
              </a:lnSpc>
              <a:buNone/>
            </a:pPr>
            <a:r>
              <a:rPr lang="en-US" sz="5400" b="1" spc="-81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HIGH PERFORMANCE IS A RHYTHM — NOT AN EVENT.</a:t>
            </a:r>
            <a:endParaRPr lang="en-US" sz="5400" dirty="0"/>
          </a:p>
        </p:txBody>
      </p:sp>
      <p:sp>
        <p:nvSpPr>
          <p:cNvPr id="5" name="Shape 3"/>
          <p:cNvSpPr/>
          <p:nvPr/>
        </p:nvSpPr>
        <p:spPr>
          <a:xfrm>
            <a:off x="762000" y="2940844"/>
            <a:ext cx="16764000" cy="1589881"/>
          </a:xfrm>
          <a:prstGeom prst="rect">
            <a:avLst/>
          </a:prstGeom>
          <a:solidFill>
            <a:srgbClr val="3C5A4F"/>
          </a:solidFill>
          <a:ln w="6350">
            <a:solidFill>
              <a:srgbClr val="3C5A4F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768350" y="2947194"/>
            <a:ext cx="3334941" cy="1577181"/>
          </a:xfrm>
          <a:prstGeom prst="rect">
            <a:avLst/>
          </a:prstGeom>
          <a:solidFill>
            <a:srgbClr val="244137"/>
          </a:solidFill>
          <a:ln/>
        </p:spPr>
      </p:sp>
      <p:sp>
        <p:nvSpPr>
          <p:cNvPr id="7" name="Text 5"/>
          <p:cNvSpPr/>
          <p:nvPr/>
        </p:nvSpPr>
        <p:spPr>
          <a:xfrm>
            <a:off x="996950" y="3232944"/>
            <a:ext cx="3165515" cy="2857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8636"/>
              </a:lnSpc>
              <a:buNone/>
            </a:pPr>
            <a:r>
              <a:rPr lang="en-US" sz="1950" b="1" spc="156" kern="0" dirty="0">
                <a:solidFill>
                  <a:srgbClr val="C3A1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ALIGN</a:t>
            </a:r>
            <a:endParaRPr lang="en-US" sz="1950" dirty="0"/>
          </a:p>
        </p:txBody>
      </p:sp>
      <p:sp>
        <p:nvSpPr>
          <p:cNvPr id="8" name="Text 6"/>
          <p:cNvSpPr/>
          <p:nvPr/>
        </p:nvSpPr>
        <p:spPr>
          <a:xfrm>
            <a:off x="996950" y="3652044"/>
            <a:ext cx="2964073" cy="62468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1579"/>
              </a:lnSpc>
              <a:buNone/>
            </a:pPr>
            <a:r>
              <a:rPr lang="en-US" sz="1650" dirty="0">
                <a:solidFill>
                  <a:srgbClr val="C7D4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Clarify priorities and ownership.</a:t>
            </a:r>
            <a:endParaRPr lang="en-US" sz="1650" dirty="0"/>
          </a:p>
        </p:txBody>
      </p:sp>
      <p:sp>
        <p:nvSpPr>
          <p:cNvPr id="9" name="Shape 7"/>
          <p:cNvSpPr/>
          <p:nvPr/>
        </p:nvSpPr>
        <p:spPr>
          <a:xfrm>
            <a:off x="4122341" y="2947194"/>
            <a:ext cx="3335040" cy="1577181"/>
          </a:xfrm>
          <a:prstGeom prst="rect">
            <a:avLst/>
          </a:prstGeom>
          <a:solidFill>
            <a:srgbClr val="244137"/>
          </a:solidFill>
          <a:ln/>
        </p:spPr>
      </p:sp>
      <p:sp>
        <p:nvSpPr>
          <p:cNvPr id="10" name="Text 8"/>
          <p:cNvSpPr/>
          <p:nvPr/>
        </p:nvSpPr>
        <p:spPr>
          <a:xfrm>
            <a:off x="4350941" y="3232944"/>
            <a:ext cx="3165624" cy="2857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8636"/>
              </a:lnSpc>
              <a:buNone/>
            </a:pPr>
            <a:r>
              <a:rPr lang="en-US" sz="1950" b="1" spc="156" kern="0" dirty="0">
                <a:solidFill>
                  <a:srgbClr val="C3A1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EXECUTE</a:t>
            </a:r>
            <a:endParaRPr lang="en-US" sz="1950" dirty="0"/>
          </a:p>
        </p:txBody>
      </p:sp>
      <p:sp>
        <p:nvSpPr>
          <p:cNvPr id="11" name="Text 9"/>
          <p:cNvSpPr/>
          <p:nvPr/>
        </p:nvSpPr>
        <p:spPr>
          <a:xfrm>
            <a:off x="4350941" y="3652044"/>
            <a:ext cx="2964175" cy="62468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1579"/>
              </a:lnSpc>
              <a:buNone/>
            </a:pPr>
            <a:r>
              <a:rPr lang="en-US" sz="1650" dirty="0">
                <a:solidFill>
                  <a:srgbClr val="C7D4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Translate priorities into disciplined action.</a:t>
            </a:r>
            <a:endParaRPr lang="en-US" sz="1650" dirty="0"/>
          </a:p>
        </p:txBody>
      </p:sp>
      <p:sp>
        <p:nvSpPr>
          <p:cNvPr id="12" name="Shape 10"/>
          <p:cNvSpPr/>
          <p:nvPr/>
        </p:nvSpPr>
        <p:spPr>
          <a:xfrm>
            <a:off x="7476431" y="2947194"/>
            <a:ext cx="3335040" cy="1577181"/>
          </a:xfrm>
          <a:prstGeom prst="rect">
            <a:avLst/>
          </a:prstGeom>
          <a:solidFill>
            <a:srgbClr val="244137"/>
          </a:solidFill>
          <a:ln/>
        </p:spPr>
      </p:sp>
      <p:sp>
        <p:nvSpPr>
          <p:cNvPr id="13" name="Text 11"/>
          <p:cNvSpPr/>
          <p:nvPr/>
        </p:nvSpPr>
        <p:spPr>
          <a:xfrm>
            <a:off x="7705031" y="3232944"/>
            <a:ext cx="3165624" cy="2857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8636"/>
              </a:lnSpc>
              <a:buNone/>
            </a:pPr>
            <a:r>
              <a:rPr lang="en-US" sz="1950" b="1" spc="156" kern="0" dirty="0">
                <a:solidFill>
                  <a:srgbClr val="C3A1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REVIEW</a:t>
            </a:r>
            <a:endParaRPr lang="en-US" sz="1950" dirty="0"/>
          </a:p>
        </p:txBody>
      </p:sp>
      <p:sp>
        <p:nvSpPr>
          <p:cNvPr id="14" name="Text 12"/>
          <p:cNvSpPr/>
          <p:nvPr/>
        </p:nvSpPr>
        <p:spPr>
          <a:xfrm>
            <a:off x="7705031" y="3652044"/>
            <a:ext cx="2964175" cy="62468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1579"/>
              </a:lnSpc>
              <a:buNone/>
            </a:pPr>
            <a:r>
              <a:rPr lang="en-US" sz="1650" dirty="0">
                <a:solidFill>
                  <a:srgbClr val="C7D4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Measure performance against agreed outcomes.</a:t>
            </a:r>
            <a:endParaRPr lang="en-US" sz="1650" dirty="0"/>
          </a:p>
        </p:txBody>
      </p:sp>
      <p:sp>
        <p:nvSpPr>
          <p:cNvPr id="15" name="Shape 13"/>
          <p:cNvSpPr/>
          <p:nvPr/>
        </p:nvSpPr>
        <p:spPr>
          <a:xfrm>
            <a:off x="10830520" y="2947194"/>
            <a:ext cx="3335040" cy="1577181"/>
          </a:xfrm>
          <a:prstGeom prst="rect">
            <a:avLst/>
          </a:prstGeom>
          <a:solidFill>
            <a:srgbClr val="244137"/>
          </a:solidFill>
          <a:ln/>
        </p:spPr>
      </p:sp>
      <p:sp>
        <p:nvSpPr>
          <p:cNvPr id="16" name="Text 14"/>
          <p:cNvSpPr/>
          <p:nvPr/>
        </p:nvSpPr>
        <p:spPr>
          <a:xfrm>
            <a:off x="11059120" y="3232944"/>
            <a:ext cx="3165624" cy="2857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8636"/>
              </a:lnSpc>
              <a:buNone/>
            </a:pPr>
            <a:r>
              <a:rPr lang="en-US" sz="1950" b="1" spc="156" kern="0" dirty="0">
                <a:solidFill>
                  <a:srgbClr val="C3A1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COACH</a:t>
            </a:r>
            <a:endParaRPr lang="en-US" sz="1950" dirty="0"/>
          </a:p>
        </p:txBody>
      </p:sp>
      <p:sp>
        <p:nvSpPr>
          <p:cNvPr id="17" name="Text 15"/>
          <p:cNvSpPr/>
          <p:nvPr/>
        </p:nvSpPr>
        <p:spPr>
          <a:xfrm>
            <a:off x="11059120" y="3652044"/>
            <a:ext cx="2964175" cy="62468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1579"/>
              </a:lnSpc>
              <a:buNone/>
            </a:pPr>
            <a:r>
              <a:rPr lang="en-US" sz="1650" dirty="0">
                <a:solidFill>
                  <a:srgbClr val="C7D4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Close capability and performance gaps.</a:t>
            </a:r>
            <a:endParaRPr lang="en-US" sz="1650" dirty="0"/>
          </a:p>
        </p:txBody>
      </p:sp>
      <p:sp>
        <p:nvSpPr>
          <p:cNvPr id="18" name="Shape 16"/>
          <p:cNvSpPr/>
          <p:nvPr/>
        </p:nvSpPr>
        <p:spPr>
          <a:xfrm>
            <a:off x="14184611" y="2947194"/>
            <a:ext cx="3335040" cy="1577181"/>
          </a:xfrm>
          <a:prstGeom prst="rect">
            <a:avLst/>
          </a:prstGeom>
          <a:solidFill>
            <a:srgbClr val="244137"/>
          </a:solidFill>
          <a:ln/>
        </p:spPr>
      </p:sp>
      <p:sp>
        <p:nvSpPr>
          <p:cNvPr id="19" name="Text 17"/>
          <p:cNvSpPr/>
          <p:nvPr/>
        </p:nvSpPr>
        <p:spPr>
          <a:xfrm>
            <a:off x="14413211" y="3232944"/>
            <a:ext cx="3165624" cy="2857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8636"/>
              </a:lnSpc>
              <a:buNone/>
            </a:pPr>
            <a:r>
              <a:rPr lang="en-US" sz="1950" b="1" spc="156" kern="0" dirty="0">
                <a:solidFill>
                  <a:srgbClr val="C3A1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IMPROVE</a:t>
            </a:r>
            <a:endParaRPr lang="en-US" sz="1950" dirty="0"/>
          </a:p>
        </p:txBody>
      </p:sp>
      <p:sp>
        <p:nvSpPr>
          <p:cNvPr id="20" name="Text 18"/>
          <p:cNvSpPr/>
          <p:nvPr/>
        </p:nvSpPr>
        <p:spPr>
          <a:xfrm>
            <a:off x="14413211" y="3652044"/>
            <a:ext cx="2964175" cy="62468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1579"/>
              </a:lnSpc>
              <a:buNone/>
            </a:pPr>
            <a:r>
              <a:rPr lang="en-US" sz="1650" dirty="0">
                <a:solidFill>
                  <a:srgbClr val="C7D4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Learn, adjust and raise the standard.</a:t>
            </a:r>
            <a:endParaRPr lang="en-US" sz="1650" dirty="0"/>
          </a:p>
        </p:txBody>
      </p:sp>
      <p:sp>
        <p:nvSpPr>
          <p:cNvPr id="21" name="Text 19"/>
          <p:cNvSpPr/>
          <p:nvPr/>
        </p:nvSpPr>
        <p:spPr>
          <a:xfrm>
            <a:off x="762000" y="4987925"/>
            <a:ext cx="10091142" cy="2476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6842"/>
              </a:lnSpc>
              <a:buNone/>
            </a:pPr>
            <a:r>
              <a:rPr lang="en-US" sz="1650" b="1" spc="215" kern="0" dirty="0">
                <a:solidFill>
                  <a:srgbClr val="C3A1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PERFORMANCE CADENCE</a:t>
            </a:r>
            <a:endParaRPr lang="en-US" sz="1650" dirty="0"/>
          </a:p>
        </p:txBody>
      </p:sp>
      <p:sp>
        <p:nvSpPr>
          <p:cNvPr id="22" name="Shape 20"/>
          <p:cNvSpPr/>
          <p:nvPr/>
        </p:nvSpPr>
        <p:spPr>
          <a:xfrm>
            <a:off x="762000" y="5368925"/>
            <a:ext cx="9173766" cy="9525"/>
          </a:xfrm>
          <a:prstGeom prst="rect">
            <a:avLst/>
          </a:prstGeom>
          <a:solidFill>
            <a:srgbClr val="3C5A4F"/>
          </a:solidFill>
          <a:ln/>
        </p:spPr>
      </p:sp>
      <p:sp>
        <p:nvSpPr>
          <p:cNvPr id="23" name="Text 21"/>
          <p:cNvSpPr/>
          <p:nvPr/>
        </p:nvSpPr>
        <p:spPr>
          <a:xfrm>
            <a:off x="762000" y="5622925"/>
            <a:ext cx="2095500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7500"/>
              </a:lnSpc>
              <a:buNone/>
            </a:pPr>
            <a:r>
              <a:rPr lang="en-US" sz="2100" b="1" spc="21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DAILY</a:t>
            </a:r>
            <a:endParaRPr lang="en-US" sz="2100" dirty="0"/>
          </a:p>
        </p:txBody>
      </p:sp>
      <p:sp>
        <p:nvSpPr>
          <p:cNvPr id="24" name="Text 22"/>
          <p:cNvSpPr/>
          <p:nvPr/>
        </p:nvSpPr>
        <p:spPr>
          <a:xfrm>
            <a:off x="3048000" y="5603875"/>
            <a:ext cx="2585978" cy="35996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5227"/>
              </a:lnSpc>
              <a:buNone/>
            </a:pPr>
            <a:r>
              <a:rPr lang="en-US" sz="1950" dirty="0">
                <a:solidFill>
                  <a:srgbClr val="C7D4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Priorities &amp; Execution</a:t>
            </a:r>
            <a:endParaRPr lang="en-US" sz="1950" dirty="0"/>
          </a:p>
        </p:txBody>
      </p:sp>
      <p:sp>
        <p:nvSpPr>
          <p:cNvPr id="25" name="Shape 23"/>
          <p:cNvSpPr/>
          <p:nvPr/>
        </p:nvSpPr>
        <p:spPr>
          <a:xfrm>
            <a:off x="762000" y="6154341"/>
            <a:ext cx="9173766" cy="9525"/>
          </a:xfrm>
          <a:prstGeom prst="rect">
            <a:avLst/>
          </a:prstGeom>
          <a:solidFill>
            <a:srgbClr val="3C5A4F"/>
          </a:solidFill>
          <a:ln/>
        </p:spPr>
      </p:sp>
      <p:sp>
        <p:nvSpPr>
          <p:cNvPr id="26" name="Text 24"/>
          <p:cNvSpPr/>
          <p:nvPr/>
        </p:nvSpPr>
        <p:spPr>
          <a:xfrm>
            <a:off x="762000" y="6408341"/>
            <a:ext cx="2095500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7500"/>
              </a:lnSpc>
              <a:buNone/>
            </a:pPr>
            <a:r>
              <a:rPr lang="en-US" sz="2100" b="1" spc="21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WEEKLY</a:t>
            </a:r>
            <a:endParaRPr lang="en-US" sz="2100" dirty="0"/>
          </a:p>
        </p:txBody>
      </p:sp>
      <p:sp>
        <p:nvSpPr>
          <p:cNvPr id="27" name="Text 25"/>
          <p:cNvSpPr/>
          <p:nvPr/>
        </p:nvSpPr>
        <p:spPr>
          <a:xfrm>
            <a:off x="3048000" y="6389291"/>
            <a:ext cx="2621230" cy="35996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5227"/>
              </a:lnSpc>
              <a:buNone/>
            </a:pPr>
            <a:r>
              <a:rPr lang="en-US" sz="1950" dirty="0">
                <a:solidFill>
                  <a:srgbClr val="C7D4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Progress &amp; Obstacles</a:t>
            </a:r>
            <a:endParaRPr lang="en-US" sz="1950" dirty="0"/>
          </a:p>
        </p:txBody>
      </p:sp>
      <p:sp>
        <p:nvSpPr>
          <p:cNvPr id="28" name="Shape 26"/>
          <p:cNvSpPr/>
          <p:nvPr/>
        </p:nvSpPr>
        <p:spPr>
          <a:xfrm>
            <a:off x="762000" y="6939757"/>
            <a:ext cx="9173766" cy="9525"/>
          </a:xfrm>
          <a:prstGeom prst="rect">
            <a:avLst/>
          </a:prstGeom>
          <a:solidFill>
            <a:srgbClr val="3C5A4F"/>
          </a:solidFill>
          <a:ln/>
        </p:spPr>
      </p:sp>
      <p:sp>
        <p:nvSpPr>
          <p:cNvPr id="29" name="Text 27"/>
          <p:cNvSpPr/>
          <p:nvPr/>
        </p:nvSpPr>
        <p:spPr>
          <a:xfrm>
            <a:off x="762000" y="7193756"/>
            <a:ext cx="2095500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7500"/>
              </a:lnSpc>
              <a:buNone/>
            </a:pPr>
            <a:r>
              <a:rPr lang="en-US" sz="2100" b="1" spc="21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MONTHLY</a:t>
            </a:r>
            <a:endParaRPr lang="en-US" sz="2100" dirty="0"/>
          </a:p>
        </p:txBody>
      </p:sp>
      <p:sp>
        <p:nvSpPr>
          <p:cNvPr id="30" name="Text 28"/>
          <p:cNvSpPr/>
          <p:nvPr/>
        </p:nvSpPr>
        <p:spPr>
          <a:xfrm>
            <a:off x="3048000" y="7174706"/>
            <a:ext cx="2038529" cy="35996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5227"/>
              </a:lnSpc>
              <a:buNone/>
            </a:pPr>
            <a:r>
              <a:rPr lang="en-US" sz="1950" dirty="0">
                <a:solidFill>
                  <a:srgbClr val="C7D4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KPIs &amp; Coaching</a:t>
            </a:r>
            <a:endParaRPr lang="en-US" sz="1950" dirty="0"/>
          </a:p>
        </p:txBody>
      </p:sp>
      <p:sp>
        <p:nvSpPr>
          <p:cNvPr id="31" name="Shape 29"/>
          <p:cNvSpPr/>
          <p:nvPr/>
        </p:nvSpPr>
        <p:spPr>
          <a:xfrm>
            <a:off x="762000" y="8510588"/>
            <a:ext cx="9173766" cy="9525"/>
          </a:xfrm>
          <a:prstGeom prst="rect">
            <a:avLst/>
          </a:prstGeom>
          <a:solidFill>
            <a:srgbClr val="3C5A4F"/>
          </a:solidFill>
          <a:ln/>
        </p:spPr>
      </p:sp>
      <p:sp>
        <p:nvSpPr>
          <p:cNvPr id="32" name="Shape 30"/>
          <p:cNvSpPr/>
          <p:nvPr/>
        </p:nvSpPr>
        <p:spPr>
          <a:xfrm>
            <a:off x="762000" y="7725172"/>
            <a:ext cx="9173766" cy="9525"/>
          </a:xfrm>
          <a:prstGeom prst="rect">
            <a:avLst/>
          </a:prstGeom>
          <a:solidFill>
            <a:srgbClr val="3C5A4F"/>
          </a:solidFill>
          <a:ln/>
        </p:spPr>
      </p:sp>
      <p:sp>
        <p:nvSpPr>
          <p:cNvPr id="33" name="Text 31"/>
          <p:cNvSpPr/>
          <p:nvPr/>
        </p:nvSpPr>
        <p:spPr>
          <a:xfrm>
            <a:off x="762000" y="7979172"/>
            <a:ext cx="2095500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7500"/>
              </a:lnSpc>
              <a:buNone/>
            </a:pPr>
            <a:r>
              <a:rPr lang="en-US" sz="2100" b="1" spc="21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QUARTERLY</a:t>
            </a:r>
            <a:endParaRPr lang="en-US" sz="2100" dirty="0"/>
          </a:p>
        </p:txBody>
      </p:sp>
      <p:sp>
        <p:nvSpPr>
          <p:cNvPr id="34" name="Text 32"/>
          <p:cNvSpPr/>
          <p:nvPr/>
        </p:nvSpPr>
        <p:spPr>
          <a:xfrm>
            <a:off x="3048000" y="7960122"/>
            <a:ext cx="3658067" cy="35996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5227"/>
              </a:lnSpc>
              <a:buNone/>
            </a:pPr>
            <a:r>
              <a:rPr lang="en-US" sz="1950" dirty="0">
                <a:solidFill>
                  <a:srgbClr val="C7D4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Strategy &amp; Performance Reset</a:t>
            </a:r>
            <a:endParaRPr lang="en-US" sz="1950" dirty="0"/>
          </a:p>
        </p:txBody>
      </p:sp>
      <p:sp>
        <p:nvSpPr>
          <p:cNvPr id="35" name="Text 33"/>
          <p:cNvSpPr/>
          <p:nvPr/>
        </p:nvSpPr>
        <p:spPr>
          <a:xfrm>
            <a:off x="10469166" y="6688832"/>
            <a:ext cx="7268438" cy="136386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05455"/>
              </a:lnSpc>
              <a:buNone/>
            </a:pPr>
            <a:r>
              <a:rPr lang="en-US" sz="4350" i="1" dirty="0">
                <a:solidFill>
                  <a:srgbClr val="C3A15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gets reviewed gets improved.</a:t>
            </a:r>
            <a:endParaRPr lang="en-US" sz="43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2026-09-17T18:51:49Z</dcterms:created>
  <dcterms:modified xsi:type="dcterms:W3CDTF">2026-09-17T18:51:49Z</dcterms:modified>
</cp:coreProperties>
</file>