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by naming the premise: your digital presence is already speaking to the market. This scorecard measures what it is saying.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a client calls, an organiser invites or a partner meets you, they search. Shift the question from presence to positioning.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mechanic: 30 statements, six dimensions, 25 points each, 150 total.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Discoverability: what the market finds when it searches your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Positioning: authority, not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Thought leadership: three themes you want to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Credibility: evidence a stranger can verify.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Global readiness: does your positioning travel?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Conversion: visibility that produces enquiries, introductions and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the six section scores. Read the band, then position the audit as the way to close the gap.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5Vs are the memory device. Visibility, Value, Voice, Validation, Velocity.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priority per week. Audit, position, build authority, expand.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Digital transformation for an executive is not about posting every day. It is about reputation that works before you enter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audit and the program as the next step. Invite them to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3B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047750"/>
            <a:ext cx="1296789" cy="704850"/>
          </a:xfrm>
          <a:prstGeom prst="rect">
            <a:avLst/>
          </a:prstGeom>
          <a:solidFill>
            <a:srgbClr val="F2EFE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047750"/>
            <a:ext cx="1296789" cy="7048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14400" y="2815530"/>
            <a:ext cx="609600" cy="19050"/>
          </a:xfrm>
          <a:prstGeom prst="rect">
            <a:avLst/>
          </a:prstGeom>
          <a:solidFill>
            <a:srgbClr val="C39A4E"/>
          </a:solidFill>
          <a:ln/>
        </p:spPr>
      </p:sp>
      <p:sp>
        <p:nvSpPr>
          <p:cNvPr id="5" name="Text 2"/>
          <p:cNvSpPr/>
          <p:nvPr/>
        </p:nvSpPr>
        <p:spPr>
          <a:xfrm>
            <a:off x="1695450" y="2656781"/>
            <a:ext cx="5859869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96" kern="0" dirty="0">
                <a:solidFill>
                  <a:srgbClr val="C39A4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 PRACTICAL EXECUTIVE SELF-AUDIT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3374331"/>
            <a:ext cx="9889236" cy="32864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20"/>
              </a:lnSpc>
              <a:buNone/>
            </a:pPr>
            <a:r>
              <a:rPr lang="en-US" sz="8700" spc="-130" kern="0" dirty="0">
                <a:solidFill>
                  <a:srgbClr val="F2EFE7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The Executive Digital Influence Scorecard</a:t>
            </a:r>
            <a:endParaRPr lang="en-US" sz="8700" dirty="0"/>
          </a:p>
        </p:txBody>
      </p:sp>
      <p:sp>
        <p:nvSpPr>
          <p:cNvPr id="7" name="Text 4"/>
          <p:cNvSpPr/>
          <p:nvPr/>
        </p:nvSpPr>
        <p:spPr>
          <a:xfrm>
            <a:off x="914400" y="6965553"/>
            <a:ext cx="10561320" cy="6076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302"/>
              </a:lnSpc>
              <a:buNone/>
            </a:pPr>
            <a:r>
              <a:rPr lang="en-US" sz="3450" dirty="0">
                <a:solidFill>
                  <a:srgbClr val="F2EFE7">
                    <a:alpha val="70000"/>
                  </a:srgbClr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From Digital Presence to Global Influence</a:t>
            </a:r>
            <a:endParaRPr lang="en-US" sz="3450" dirty="0"/>
          </a:p>
        </p:txBody>
      </p:sp>
      <p:sp>
        <p:nvSpPr>
          <p:cNvPr id="8" name="Text 5"/>
          <p:cNvSpPr/>
          <p:nvPr/>
        </p:nvSpPr>
        <p:spPr>
          <a:xfrm>
            <a:off x="914400" y="8439150"/>
            <a:ext cx="7581666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3279"/>
              </a:lnSpc>
              <a:buNone/>
            </a:pPr>
            <a:r>
              <a:rPr lang="en-US" sz="2100" dirty="0">
                <a:solidFill>
                  <a:srgbClr val="F2EFE7">
                    <a:alpha val="82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For executives, entrepreneurs and thought leaders who want to build visibility, credibility and commercial influence.</a:t>
            </a:r>
            <a:endParaRPr lang="en-US" sz="21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rcRect l="34447" r="21113" t="0" b="0"/>
          <a:stretch/>
        </p:blipFill>
        <p:spPr>
          <a:xfrm>
            <a:off x="11430000" y="0"/>
            <a:ext cx="685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3538736"/>
            <a:ext cx="7204974" cy="32476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5959"/>
              </a:lnSpc>
              <a:buNone/>
            </a:pPr>
            <a:r>
              <a:rPr lang="en-US" sz="58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Your digital presence is already speaking. What is it saying about you?</a:t>
            </a:r>
            <a:endParaRPr lang="en-US" sz="5850" dirty="0"/>
          </a:p>
        </p:txBody>
      </p:sp>
      <p:sp>
        <p:nvSpPr>
          <p:cNvPr id="3" name="Text 1"/>
          <p:cNvSpPr/>
          <p:nvPr/>
        </p:nvSpPr>
        <p:spPr>
          <a:xfrm>
            <a:off x="8823921" y="2447131"/>
            <a:ext cx="8806170" cy="13668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308"/>
              </a:lnSpc>
              <a:buNone/>
            </a:pPr>
            <a:r>
              <a:rPr lang="en-US" sz="2250" dirty="0">
                <a:solidFill>
                  <a:srgbClr val="46534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Before a prospective client calls you, a conference organiser invites you, a journalist contacts you, or a strategic partner agrees to meet you, there is a strong possibility they will search for you online.</a:t>
            </a:r>
            <a:endParaRPr lang="en-US" sz="2250" dirty="0"/>
          </a:p>
        </p:txBody>
      </p:sp>
      <p:sp>
        <p:nvSpPr>
          <p:cNvPr id="4" name="Shape 2"/>
          <p:cNvSpPr/>
          <p:nvPr/>
        </p:nvSpPr>
        <p:spPr>
          <a:xfrm>
            <a:off x="8823921" y="4194969"/>
            <a:ext cx="25400" cy="2339876"/>
          </a:xfrm>
          <a:prstGeom prst="rect">
            <a:avLst/>
          </a:prstGeom>
          <a:solidFill>
            <a:srgbClr val="C39A4E"/>
          </a:solidFill>
          <a:ln/>
        </p:spPr>
      </p:sp>
      <p:sp>
        <p:nvSpPr>
          <p:cNvPr id="5" name="Text 3"/>
          <p:cNvSpPr/>
          <p:nvPr/>
        </p:nvSpPr>
        <p:spPr>
          <a:xfrm>
            <a:off x="9230320" y="4271169"/>
            <a:ext cx="8957608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The question is no longer simply “Are you online?” The better questions are: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230320" y="4785519"/>
            <a:ext cx="8387578" cy="17112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600"/>
              </a:lnSpc>
              <a:buNone/>
            </a:pPr>
            <a:r>
              <a:rPr lang="en-US" sz="36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Are you visible? Are you credible? Are you positioned for the opportunities you want?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823921" y="6953945"/>
            <a:ext cx="8806170" cy="923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308"/>
              </a:lnSpc>
              <a:buNone/>
            </a:pPr>
            <a:r>
              <a:rPr lang="en-US" sz="2250" dirty="0">
                <a:solidFill>
                  <a:srgbClr val="46534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Use this scorecard to assess whether your current digital presence is helping you build influence—or simply creating online activity.</a:t>
            </a:r>
            <a:endParaRPr lang="en-US" sz="2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E3B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52500"/>
            <a:ext cx="2525514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96" kern="0" dirty="0">
                <a:solidFill>
                  <a:srgbClr val="C39A4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HOW TO SCORE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14400" y="1536700"/>
            <a:ext cx="16952976" cy="16781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3864"/>
              </a:lnSpc>
              <a:buNone/>
            </a:pPr>
            <a:r>
              <a:rPr lang="en-US" sz="6150" dirty="0">
                <a:solidFill>
                  <a:srgbClr val="F2EFE7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Six dimensions. Thirty statements. One hundred and fifty points.</a:t>
            </a:r>
            <a:endParaRPr lang="en-US" sz="6150" dirty="0"/>
          </a:p>
        </p:txBody>
      </p:sp>
      <p:sp>
        <p:nvSpPr>
          <p:cNvPr id="4" name="Shape 2"/>
          <p:cNvSpPr/>
          <p:nvPr/>
        </p:nvSpPr>
        <p:spPr>
          <a:xfrm>
            <a:off x="914400" y="4804668"/>
            <a:ext cx="16459200" cy="9525"/>
          </a:xfrm>
          <a:prstGeom prst="rect">
            <a:avLst/>
          </a:prstGeom>
          <a:solidFill>
            <a:srgbClr val="F2EFE7">
              <a:alpha val="24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199830" y="4811018"/>
            <a:ext cx="9525" cy="1409700"/>
          </a:xfrm>
          <a:prstGeom prst="rect">
            <a:avLst/>
          </a:prstGeom>
          <a:solidFill>
            <a:srgbClr val="F2EFE7">
              <a:alpha val="2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162050" y="5134868"/>
            <a:ext cx="3069144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487"/>
              </a:lnSpc>
              <a:buNone/>
            </a:pPr>
            <a:r>
              <a:rPr lang="en-US" sz="465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4650" dirty="0"/>
          </a:p>
        </p:txBody>
      </p:sp>
      <p:sp>
        <p:nvSpPr>
          <p:cNvPr id="7" name="Text 5"/>
          <p:cNvSpPr/>
          <p:nvPr/>
        </p:nvSpPr>
        <p:spPr>
          <a:xfrm>
            <a:off x="1162050" y="5858768"/>
            <a:ext cx="3069144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2EFE7">
                    <a:alpha val="85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Significant gap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7491710" y="4811018"/>
            <a:ext cx="9525" cy="1409700"/>
          </a:xfrm>
          <a:prstGeom prst="rect">
            <a:avLst/>
          </a:prstGeom>
          <a:solidFill>
            <a:srgbClr val="F2EFE7">
              <a:alpha val="2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4453830" y="5134868"/>
            <a:ext cx="3069253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487"/>
              </a:lnSpc>
              <a:buNone/>
            </a:pPr>
            <a:r>
              <a:rPr lang="en-US" sz="465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4650" dirty="0"/>
          </a:p>
        </p:txBody>
      </p:sp>
      <p:sp>
        <p:nvSpPr>
          <p:cNvPr id="10" name="Text 8"/>
          <p:cNvSpPr/>
          <p:nvPr/>
        </p:nvSpPr>
        <p:spPr>
          <a:xfrm>
            <a:off x="4453830" y="5858768"/>
            <a:ext cx="3069253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2EFE7">
                    <a:alpha val="85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Needs improvement</a:t>
            </a:r>
            <a:endParaRPr lang="en-US" sz="1950" dirty="0"/>
          </a:p>
        </p:txBody>
      </p:sp>
      <p:sp>
        <p:nvSpPr>
          <p:cNvPr id="11" name="Shape 9"/>
          <p:cNvSpPr/>
          <p:nvPr/>
        </p:nvSpPr>
        <p:spPr>
          <a:xfrm>
            <a:off x="10783491" y="4811018"/>
            <a:ext cx="9525" cy="1409700"/>
          </a:xfrm>
          <a:prstGeom prst="rect">
            <a:avLst/>
          </a:prstGeom>
          <a:solidFill>
            <a:srgbClr val="F2EFE7">
              <a:alpha val="24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7745710" y="5134868"/>
            <a:ext cx="3069144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487"/>
              </a:lnSpc>
              <a:buNone/>
            </a:pPr>
            <a:r>
              <a:rPr lang="en-US" sz="465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4650" dirty="0"/>
          </a:p>
        </p:txBody>
      </p:sp>
      <p:sp>
        <p:nvSpPr>
          <p:cNvPr id="13" name="Text 11"/>
          <p:cNvSpPr/>
          <p:nvPr/>
        </p:nvSpPr>
        <p:spPr>
          <a:xfrm>
            <a:off x="7745710" y="5858768"/>
            <a:ext cx="3069144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2EFE7">
                    <a:alpha val="85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Developing</a:t>
            </a:r>
            <a:endParaRPr lang="en-US" sz="1950" dirty="0"/>
          </a:p>
        </p:txBody>
      </p:sp>
      <p:sp>
        <p:nvSpPr>
          <p:cNvPr id="14" name="Shape 12"/>
          <p:cNvSpPr/>
          <p:nvPr/>
        </p:nvSpPr>
        <p:spPr>
          <a:xfrm>
            <a:off x="14075371" y="4811018"/>
            <a:ext cx="9525" cy="1409700"/>
          </a:xfrm>
          <a:prstGeom prst="rect">
            <a:avLst/>
          </a:prstGeom>
          <a:solidFill>
            <a:srgbClr val="F2EFE7">
              <a:alpha val="2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11037491" y="5134868"/>
            <a:ext cx="3069253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487"/>
              </a:lnSpc>
              <a:buNone/>
            </a:pPr>
            <a:r>
              <a:rPr lang="en-US" sz="465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4650" dirty="0"/>
          </a:p>
        </p:txBody>
      </p:sp>
      <p:sp>
        <p:nvSpPr>
          <p:cNvPr id="16" name="Text 14"/>
          <p:cNvSpPr/>
          <p:nvPr/>
        </p:nvSpPr>
        <p:spPr>
          <a:xfrm>
            <a:off x="11037491" y="5858768"/>
            <a:ext cx="3069253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2EFE7">
                    <a:alpha val="85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Strong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14329371" y="5134868"/>
            <a:ext cx="3076238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487"/>
              </a:lnSpc>
              <a:buNone/>
            </a:pPr>
            <a:r>
              <a:rPr lang="en-US" sz="465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4650" dirty="0"/>
          </a:p>
        </p:txBody>
      </p:sp>
      <p:sp>
        <p:nvSpPr>
          <p:cNvPr id="18" name="Text 16"/>
          <p:cNvSpPr/>
          <p:nvPr/>
        </p:nvSpPr>
        <p:spPr>
          <a:xfrm>
            <a:off x="14329371" y="5858768"/>
            <a:ext cx="3076238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2EFE7">
                    <a:alpha val="85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Excellent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914400" y="7924800"/>
            <a:ext cx="348952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01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1358602" y="7848600"/>
            <a:ext cx="3247869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2EFE7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Digital Discoverability</a:t>
            </a:r>
            <a:endParaRPr lang="en-US" sz="2550" dirty="0"/>
          </a:p>
        </p:txBody>
      </p:sp>
      <p:sp>
        <p:nvSpPr>
          <p:cNvPr id="21" name="Text 19"/>
          <p:cNvSpPr/>
          <p:nvPr/>
        </p:nvSpPr>
        <p:spPr>
          <a:xfrm>
            <a:off x="6578600" y="7924800"/>
            <a:ext cx="407690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02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7081540" y="7848600"/>
            <a:ext cx="3150988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2EFE7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Executive Positioning</a:t>
            </a:r>
            <a:endParaRPr lang="en-US" sz="2550" dirty="0"/>
          </a:p>
        </p:txBody>
      </p:sp>
      <p:sp>
        <p:nvSpPr>
          <p:cNvPr id="23" name="Text 21"/>
          <p:cNvSpPr/>
          <p:nvPr/>
        </p:nvSpPr>
        <p:spPr>
          <a:xfrm>
            <a:off x="12242800" y="7924800"/>
            <a:ext cx="400645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2738696" y="7848600"/>
            <a:ext cx="4691786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2EFE7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Thought Leadership &amp; Content</a:t>
            </a:r>
            <a:endParaRPr lang="en-US" sz="2550" dirty="0"/>
          </a:p>
        </p:txBody>
      </p:sp>
      <p:sp>
        <p:nvSpPr>
          <p:cNvPr id="25" name="Text 23"/>
          <p:cNvSpPr/>
          <p:nvPr/>
        </p:nvSpPr>
        <p:spPr>
          <a:xfrm>
            <a:off x="914400" y="8597900"/>
            <a:ext cx="417810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04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1427460" y="8521700"/>
            <a:ext cx="3824148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2EFE7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Credibility &amp; Digital Trust</a:t>
            </a:r>
            <a:endParaRPr lang="en-US" sz="2550" dirty="0"/>
          </a:p>
        </p:txBody>
      </p:sp>
      <p:sp>
        <p:nvSpPr>
          <p:cNvPr id="27" name="Text 25"/>
          <p:cNvSpPr/>
          <p:nvPr/>
        </p:nvSpPr>
        <p:spPr>
          <a:xfrm>
            <a:off x="6578600" y="8597900"/>
            <a:ext cx="391220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05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7065070" y="8521700"/>
            <a:ext cx="3988785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2EFE7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Global Influence Readiness</a:t>
            </a:r>
            <a:endParaRPr lang="en-US" sz="2550" dirty="0"/>
          </a:p>
        </p:txBody>
      </p:sp>
      <p:sp>
        <p:nvSpPr>
          <p:cNvPr id="29" name="Text 27"/>
          <p:cNvSpPr/>
          <p:nvPr/>
        </p:nvSpPr>
        <p:spPr>
          <a:xfrm>
            <a:off x="12242800" y="8597900"/>
            <a:ext cx="414139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06</a:t>
            </a:r>
            <a:endParaRPr lang="en-US" sz="1950" dirty="0"/>
          </a:p>
        </p:txBody>
      </p:sp>
      <p:sp>
        <p:nvSpPr>
          <p:cNvPr id="30" name="Text 28"/>
          <p:cNvSpPr/>
          <p:nvPr/>
        </p:nvSpPr>
        <p:spPr>
          <a:xfrm>
            <a:off x="12752189" y="8521700"/>
            <a:ext cx="3449195" cy="850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2EFE7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Digital-to-Opportunity Conversion</a:t>
            </a:r>
            <a:endParaRPr lang="en-US" sz="2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876300"/>
            <a:ext cx="5326717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2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01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914400" y="2000250"/>
            <a:ext cx="4987745" cy="12723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018"/>
              </a:lnSpc>
              <a:buNone/>
            </a:pPr>
            <a:r>
              <a:rPr lang="en-US" sz="45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Digital Discoverability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14400" y="3482181"/>
            <a:ext cx="5326717" cy="4524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385"/>
              </a:lnSpc>
              <a:buNone/>
            </a:pPr>
            <a:r>
              <a:rPr lang="en-US" sz="225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Can the right people find you?</a:t>
            </a:r>
            <a:endParaRPr lang="en-US" sz="2250" dirty="0"/>
          </a:p>
        </p:txBody>
      </p:sp>
      <p:sp>
        <p:nvSpPr>
          <p:cNvPr id="5" name="Shape 3"/>
          <p:cNvSpPr/>
          <p:nvPr/>
        </p:nvSpPr>
        <p:spPr>
          <a:xfrm>
            <a:off x="914400" y="7854950"/>
            <a:ext cx="4842470" cy="1555750"/>
          </a:xfrm>
          <a:prstGeom prst="rect">
            <a:avLst/>
          </a:prstGeom>
          <a:solidFill>
            <a:srgbClr val="F1ECE1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7854950"/>
            <a:ext cx="4842470" cy="25400"/>
          </a:xfrm>
          <a:prstGeom prst="rect">
            <a:avLst/>
          </a:prstGeom>
          <a:solidFill>
            <a:srgbClr val="C39A4E"/>
          </a:solidFill>
          <a:ln/>
        </p:spPr>
      </p:sp>
      <p:sp>
        <p:nvSpPr>
          <p:cNvPr id="7" name="Text 5"/>
          <p:cNvSpPr/>
          <p:nvPr/>
        </p:nvSpPr>
        <p:spPr>
          <a:xfrm>
            <a:off x="1238250" y="8166100"/>
            <a:ext cx="4614247" cy="311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SECTION SCORE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8250" y="8572500"/>
            <a:ext cx="4614247" cy="590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817"/>
              </a:lnSpc>
              <a:buNone/>
            </a:pPr>
            <a:r>
              <a:rPr lang="en-US" sz="43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___ / 25</a:t>
            </a:r>
            <a:endParaRPr lang="en-US" sz="4350" dirty="0"/>
          </a:p>
        </p:txBody>
      </p:sp>
      <p:sp>
        <p:nvSpPr>
          <p:cNvPr id="9" name="Shape 7"/>
          <p:cNvSpPr/>
          <p:nvPr/>
        </p:nvSpPr>
        <p:spPr>
          <a:xfrm>
            <a:off x="6595071" y="1924050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6595071" y="1207294"/>
            <a:ext cx="7895888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 can easily be found when my name is searched online.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14154150" y="112395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122400" y="113030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14820900" y="112395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789150" y="113030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15487650" y="112395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5455900" y="113030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17" name="Shape 15"/>
          <p:cNvSpPr/>
          <p:nvPr/>
        </p:nvSpPr>
        <p:spPr>
          <a:xfrm>
            <a:off x="16154400" y="112395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122650" y="113030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6821150" y="112395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6789400" y="113030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21" name="Shape 19"/>
          <p:cNvSpPr/>
          <p:nvPr/>
        </p:nvSpPr>
        <p:spPr>
          <a:xfrm>
            <a:off x="6595071" y="319722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6595071" y="217805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Search results accurately represent my professional expertise.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14154150" y="22875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4122400" y="22939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14820900" y="22875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4789150" y="22939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27" name="Shape 25"/>
          <p:cNvSpPr/>
          <p:nvPr/>
        </p:nvSpPr>
        <p:spPr>
          <a:xfrm>
            <a:off x="15487650" y="22875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5455900" y="22939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29" name="Shape 27"/>
          <p:cNvSpPr/>
          <p:nvPr/>
        </p:nvSpPr>
        <p:spPr>
          <a:xfrm>
            <a:off x="16154400" y="22875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6122650" y="22939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16821150" y="22875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6789400" y="22939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33" name="Shape 31"/>
          <p:cNvSpPr/>
          <p:nvPr/>
        </p:nvSpPr>
        <p:spPr>
          <a:xfrm>
            <a:off x="6595071" y="425132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6595071" y="3534569"/>
            <a:ext cx="7895888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key professional profiles are current and consistent.</a:t>
            </a:r>
            <a:endParaRPr lang="en-US" sz="2250" dirty="0"/>
          </a:p>
        </p:txBody>
      </p:sp>
      <p:sp>
        <p:nvSpPr>
          <p:cNvPr id="35" name="Shape 33"/>
          <p:cNvSpPr/>
          <p:nvPr/>
        </p:nvSpPr>
        <p:spPr>
          <a:xfrm>
            <a:off x="1415415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412240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37" name="Shape 35"/>
          <p:cNvSpPr/>
          <p:nvPr/>
        </p:nvSpPr>
        <p:spPr>
          <a:xfrm>
            <a:off x="1482090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478915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39" name="Shape 37"/>
          <p:cNvSpPr/>
          <p:nvPr/>
        </p:nvSpPr>
        <p:spPr>
          <a:xfrm>
            <a:off x="1548765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545590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41" name="Shape 39"/>
          <p:cNvSpPr/>
          <p:nvPr/>
        </p:nvSpPr>
        <p:spPr>
          <a:xfrm>
            <a:off x="1615440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612265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43" name="Shape 41"/>
          <p:cNvSpPr/>
          <p:nvPr/>
        </p:nvSpPr>
        <p:spPr>
          <a:xfrm>
            <a:off x="1682115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678940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45" name="Shape 43"/>
          <p:cNvSpPr/>
          <p:nvPr/>
        </p:nvSpPr>
        <p:spPr>
          <a:xfrm>
            <a:off x="6595071" y="5524500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46" name="Text 44"/>
          <p:cNvSpPr/>
          <p:nvPr/>
        </p:nvSpPr>
        <p:spPr>
          <a:xfrm>
            <a:off x="6595071" y="4505325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digital footprint clearly connects me to my areas of expertise.</a:t>
            </a:r>
            <a:endParaRPr lang="en-US" sz="2250" dirty="0"/>
          </a:p>
        </p:txBody>
      </p:sp>
      <p:sp>
        <p:nvSpPr>
          <p:cNvPr id="47" name="Shape 45"/>
          <p:cNvSpPr/>
          <p:nvPr/>
        </p:nvSpPr>
        <p:spPr>
          <a:xfrm>
            <a:off x="1415415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412240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1482090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478915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51" name="Shape 49"/>
          <p:cNvSpPr/>
          <p:nvPr/>
        </p:nvSpPr>
        <p:spPr>
          <a:xfrm>
            <a:off x="1548765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1545590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53" name="Shape 51"/>
          <p:cNvSpPr/>
          <p:nvPr/>
        </p:nvSpPr>
        <p:spPr>
          <a:xfrm>
            <a:off x="1615440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612265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55" name="Shape 53"/>
          <p:cNvSpPr/>
          <p:nvPr/>
        </p:nvSpPr>
        <p:spPr>
          <a:xfrm>
            <a:off x="1682115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678940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57" name="Shape 55"/>
          <p:cNvSpPr/>
          <p:nvPr/>
        </p:nvSpPr>
        <p:spPr>
          <a:xfrm>
            <a:off x="6595071" y="679767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58" name="Text 56"/>
          <p:cNvSpPr/>
          <p:nvPr/>
        </p:nvSpPr>
        <p:spPr>
          <a:xfrm>
            <a:off x="6595071" y="577850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online presence supports the markets and audiences I want to reach.</a:t>
            </a:r>
            <a:endParaRPr lang="en-US" sz="2250" dirty="0"/>
          </a:p>
        </p:txBody>
      </p:sp>
      <p:sp>
        <p:nvSpPr>
          <p:cNvPr id="59" name="Shape 57"/>
          <p:cNvSpPr/>
          <p:nvPr/>
        </p:nvSpPr>
        <p:spPr>
          <a:xfrm>
            <a:off x="14154150" y="58880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14122400" y="58943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61" name="Shape 59"/>
          <p:cNvSpPr/>
          <p:nvPr/>
        </p:nvSpPr>
        <p:spPr>
          <a:xfrm>
            <a:off x="14820900" y="58880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4789150" y="58943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63" name="Shape 61"/>
          <p:cNvSpPr/>
          <p:nvPr/>
        </p:nvSpPr>
        <p:spPr>
          <a:xfrm>
            <a:off x="15487650" y="58880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5455900" y="58943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65" name="Shape 63"/>
          <p:cNvSpPr/>
          <p:nvPr/>
        </p:nvSpPr>
        <p:spPr>
          <a:xfrm>
            <a:off x="16154400" y="58880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16122650" y="58943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6821150" y="58880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16789400" y="58943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69" name="Text 67"/>
          <p:cNvSpPr/>
          <p:nvPr/>
        </p:nvSpPr>
        <p:spPr>
          <a:xfrm>
            <a:off x="6595071" y="8135243"/>
            <a:ext cx="2593677" cy="3111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EXECUTIVE QUESTION</a:t>
            </a:r>
            <a:endParaRPr lang="en-US" sz="1500" dirty="0"/>
          </a:p>
        </p:txBody>
      </p:sp>
      <p:sp>
        <p:nvSpPr>
          <p:cNvPr id="70" name="Text 68"/>
          <p:cNvSpPr/>
          <p:nvPr/>
        </p:nvSpPr>
        <p:spPr>
          <a:xfrm>
            <a:off x="9417348" y="8020943"/>
            <a:ext cx="8194940" cy="14278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333"/>
              </a:lnSpc>
              <a:buNone/>
            </a:pPr>
            <a:r>
              <a:rPr lang="en-US" sz="28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If someone searched your name today, would they immediately understand who you are, what you know and why you matter?</a:t>
            </a:r>
            <a:endParaRPr lang="en-US" sz="2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876300"/>
            <a:ext cx="5326717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2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02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914400" y="2000250"/>
            <a:ext cx="4987745" cy="12723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018"/>
              </a:lnSpc>
              <a:buNone/>
            </a:pPr>
            <a:r>
              <a:rPr lang="en-US" sz="45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Executive Positioning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14400" y="3482181"/>
            <a:ext cx="4987745" cy="866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385"/>
              </a:lnSpc>
              <a:buNone/>
            </a:pPr>
            <a:r>
              <a:rPr lang="en-US" sz="225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Does your digital presence establish authority?</a:t>
            </a:r>
            <a:endParaRPr lang="en-US" sz="2250" dirty="0"/>
          </a:p>
        </p:txBody>
      </p:sp>
      <p:sp>
        <p:nvSpPr>
          <p:cNvPr id="5" name="Shape 3"/>
          <p:cNvSpPr/>
          <p:nvPr/>
        </p:nvSpPr>
        <p:spPr>
          <a:xfrm>
            <a:off x="914400" y="7854950"/>
            <a:ext cx="4842470" cy="1555750"/>
          </a:xfrm>
          <a:prstGeom prst="rect">
            <a:avLst/>
          </a:prstGeom>
          <a:solidFill>
            <a:srgbClr val="F1ECE1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7854950"/>
            <a:ext cx="4842470" cy="25400"/>
          </a:xfrm>
          <a:prstGeom prst="rect">
            <a:avLst/>
          </a:prstGeom>
          <a:solidFill>
            <a:srgbClr val="C39A4E"/>
          </a:solidFill>
          <a:ln/>
        </p:spPr>
      </p:sp>
      <p:sp>
        <p:nvSpPr>
          <p:cNvPr id="7" name="Text 5"/>
          <p:cNvSpPr/>
          <p:nvPr/>
        </p:nvSpPr>
        <p:spPr>
          <a:xfrm>
            <a:off x="1238250" y="8166100"/>
            <a:ext cx="4614247" cy="311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SECTION SCORE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8250" y="8572500"/>
            <a:ext cx="4614247" cy="590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817"/>
              </a:lnSpc>
              <a:buNone/>
            </a:pPr>
            <a:r>
              <a:rPr lang="en-US" sz="43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___ / 25</a:t>
            </a:r>
            <a:endParaRPr lang="en-US" sz="4350" dirty="0"/>
          </a:p>
        </p:txBody>
      </p:sp>
      <p:sp>
        <p:nvSpPr>
          <p:cNvPr id="9" name="Shape 7"/>
          <p:cNvSpPr/>
          <p:nvPr/>
        </p:nvSpPr>
        <p:spPr>
          <a:xfrm>
            <a:off x="6595071" y="214312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6595071" y="112395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 have a clear executive or thought-leadership positioning statement.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1415415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12240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1482090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78915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1548765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545590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17" name="Shape 15"/>
          <p:cNvSpPr/>
          <p:nvPr/>
        </p:nvSpPr>
        <p:spPr>
          <a:xfrm>
            <a:off x="1615440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12265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682115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678940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21" name="Shape 19"/>
          <p:cNvSpPr/>
          <p:nvPr/>
        </p:nvSpPr>
        <p:spPr>
          <a:xfrm>
            <a:off x="6595071" y="3416300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6595071" y="2397125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biography communicates expertise, credibility and impact.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1415415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412240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1482090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478915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27" name="Shape 25"/>
          <p:cNvSpPr/>
          <p:nvPr/>
        </p:nvSpPr>
        <p:spPr>
          <a:xfrm>
            <a:off x="1548765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545590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29" name="Shape 27"/>
          <p:cNvSpPr/>
          <p:nvPr/>
        </p:nvSpPr>
        <p:spPr>
          <a:xfrm>
            <a:off x="1615440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612265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1682115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678940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33" name="Shape 31"/>
          <p:cNvSpPr/>
          <p:nvPr/>
        </p:nvSpPr>
        <p:spPr>
          <a:xfrm>
            <a:off x="6595071" y="468947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6595071" y="367030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qualifications and experience are strategically presented.</a:t>
            </a:r>
            <a:endParaRPr lang="en-US" sz="2250" dirty="0"/>
          </a:p>
        </p:txBody>
      </p:sp>
      <p:sp>
        <p:nvSpPr>
          <p:cNvPr id="35" name="Shape 33"/>
          <p:cNvSpPr/>
          <p:nvPr/>
        </p:nvSpPr>
        <p:spPr>
          <a:xfrm>
            <a:off x="1415415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412240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37" name="Shape 35"/>
          <p:cNvSpPr/>
          <p:nvPr/>
        </p:nvSpPr>
        <p:spPr>
          <a:xfrm>
            <a:off x="1482090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478915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39" name="Shape 37"/>
          <p:cNvSpPr/>
          <p:nvPr/>
        </p:nvSpPr>
        <p:spPr>
          <a:xfrm>
            <a:off x="1548765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545590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41" name="Shape 39"/>
          <p:cNvSpPr/>
          <p:nvPr/>
        </p:nvSpPr>
        <p:spPr>
          <a:xfrm>
            <a:off x="1615440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612265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43" name="Shape 41"/>
          <p:cNvSpPr/>
          <p:nvPr/>
        </p:nvSpPr>
        <p:spPr>
          <a:xfrm>
            <a:off x="1682115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678940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45" name="Shape 43"/>
          <p:cNvSpPr/>
          <p:nvPr/>
        </p:nvSpPr>
        <p:spPr>
          <a:xfrm>
            <a:off x="6595071" y="5962650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46" name="Text 44"/>
          <p:cNvSpPr/>
          <p:nvPr/>
        </p:nvSpPr>
        <p:spPr>
          <a:xfrm>
            <a:off x="6595071" y="4943475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online profiles communicate a consistent professional identity.</a:t>
            </a:r>
            <a:endParaRPr lang="en-US" sz="2250" dirty="0"/>
          </a:p>
        </p:txBody>
      </p:sp>
      <p:sp>
        <p:nvSpPr>
          <p:cNvPr id="47" name="Shape 45"/>
          <p:cNvSpPr/>
          <p:nvPr/>
        </p:nvSpPr>
        <p:spPr>
          <a:xfrm>
            <a:off x="14154150" y="50530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4122400" y="50593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14820900" y="50530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4789150" y="50593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51" name="Shape 49"/>
          <p:cNvSpPr/>
          <p:nvPr/>
        </p:nvSpPr>
        <p:spPr>
          <a:xfrm>
            <a:off x="15487650" y="50530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15455900" y="50593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53" name="Shape 51"/>
          <p:cNvSpPr/>
          <p:nvPr/>
        </p:nvSpPr>
        <p:spPr>
          <a:xfrm>
            <a:off x="16154400" y="50530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6122650" y="50593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55" name="Shape 53"/>
          <p:cNvSpPr/>
          <p:nvPr/>
        </p:nvSpPr>
        <p:spPr>
          <a:xfrm>
            <a:off x="16821150" y="50530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6789400" y="50593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57" name="Shape 55"/>
          <p:cNvSpPr/>
          <p:nvPr/>
        </p:nvSpPr>
        <p:spPr>
          <a:xfrm>
            <a:off x="6595071" y="723582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58" name="Text 56"/>
          <p:cNvSpPr/>
          <p:nvPr/>
        </p:nvSpPr>
        <p:spPr>
          <a:xfrm>
            <a:off x="6595071" y="621665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 am clearly differentiated from others operating in my field.</a:t>
            </a:r>
            <a:endParaRPr lang="en-US" sz="2250" dirty="0"/>
          </a:p>
        </p:txBody>
      </p:sp>
      <p:sp>
        <p:nvSpPr>
          <p:cNvPr id="59" name="Shape 57"/>
          <p:cNvSpPr/>
          <p:nvPr/>
        </p:nvSpPr>
        <p:spPr>
          <a:xfrm>
            <a:off x="14154150" y="63261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14122400" y="63325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61" name="Shape 59"/>
          <p:cNvSpPr/>
          <p:nvPr/>
        </p:nvSpPr>
        <p:spPr>
          <a:xfrm>
            <a:off x="14820900" y="63261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4789150" y="63325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63" name="Shape 61"/>
          <p:cNvSpPr/>
          <p:nvPr/>
        </p:nvSpPr>
        <p:spPr>
          <a:xfrm>
            <a:off x="15487650" y="63261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5455900" y="63325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65" name="Shape 63"/>
          <p:cNvSpPr/>
          <p:nvPr/>
        </p:nvSpPr>
        <p:spPr>
          <a:xfrm>
            <a:off x="16154400" y="63261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16122650" y="63325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6821150" y="63261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16789400" y="63325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69" name="Text 67"/>
          <p:cNvSpPr/>
          <p:nvPr/>
        </p:nvSpPr>
        <p:spPr>
          <a:xfrm>
            <a:off x="6595071" y="8135243"/>
            <a:ext cx="2593677" cy="3111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EXECUTIVE QUESTION</a:t>
            </a:r>
            <a:endParaRPr lang="en-US" sz="1500" dirty="0"/>
          </a:p>
        </p:txBody>
      </p:sp>
      <p:sp>
        <p:nvSpPr>
          <p:cNvPr id="70" name="Text 68"/>
          <p:cNvSpPr/>
          <p:nvPr/>
        </p:nvSpPr>
        <p:spPr>
          <a:xfrm>
            <a:off x="9417348" y="8020943"/>
            <a:ext cx="8194940" cy="14278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333"/>
              </a:lnSpc>
              <a:buNone/>
            </a:pPr>
            <a:r>
              <a:rPr lang="en-US" sz="28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Are you simply describing what you do, or are you communicating why your expertise deserves attention?</a:t>
            </a:r>
            <a:endParaRPr lang="en-US" sz="2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876300"/>
            <a:ext cx="5326717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2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03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914400" y="2000250"/>
            <a:ext cx="4987745" cy="18895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018"/>
              </a:lnSpc>
              <a:buNone/>
            </a:pPr>
            <a:r>
              <a:rPr lang="en-US" sz="45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Thought Leadership &amp; Content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14400" y="4099322"/>
            <a:ext cx="5326717" cy="4524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385"/>
              </a:lnSpc>
              <a:buNone/>
            </a:pPr>
            <a:r>
              <a:rPr lang="en-US" sz="225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Are you known for something?</a:t>
            </a:r>
            <a:endParaRPr lang="en-US" sz="2250" dirty="0"/>
          </a:p>
        </p:txBody>
      </p:sp>
      <p:sp>
        <p:nvSpPr>
          <p:cNvPr id="5" name="Shape 3"/>
          <p:cNvSpPr/>
          <p:nvPr/>
        </p:nvSpPr>
        <p:spPr>
          <a:xfrm>
            <a:off x="914400" y="7854950"/>
            <a:ext cx="4842470" cy="1555750"/>
          </a:xfrm>
          <a:prstGeom prst="rect">
            <a:avLst/>
          </a:prstGeom>
          <a:solidFill>
            <a:srgbClr val="F1ECE1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7854950"/>
            <a:ext cx="4842470" cy="25400"/>
          </a:xfrm>
          <a:prstGeom prst="rect">
            <a:avLst/>
          </a:prstGeom>
          <a:solidFill>
            <a:srgbClr val="C39A4E"/>
          </a:solidFill>
          <a:ln/>
        </p:spPr>
      </p:sp>
      <p:sp>
        <p:nvSpPr>
          <p:cNvPr id="7" name="Text 5"/>
          <p:cNvSpPr/>
          <p:nvPr/>
        </p:nvSpPr>
        <p:spPr>
          <a:xfrm>
            <a:off x="1238250" y="8166100"/>
            <a:ext cx="4614247" cy="311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SECTION SCORE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8250" y="8572500"/>
            <a:ext cx="4614247" cy="590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817"/>
              </a:lnSpc>
              <a:buNone/>
            </a:pPr>
            <a:r>
              <a:rPr lang="en-US" sz="43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___ / 25</a:t>
            </a:r>
            <a:endParaRPr lang="en-US" sz="4350" dirty="0"/>
          </a:p>
        </p:txBody>
      </p:sp>
      <p:sp>
        <p:nvSpPr>
          <p:cNvPr id="9" name="Shape 7"/>
          <p:cNvSpPr/>
          <p:nvPr/>
        </p:nvSpPr>
        <p:spPr>
          <a:xfrm>
            <a:off x="6595071" y="1924050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6595071" y="1207294"/>
            <a:ext cx="7895888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 consistently share insights within my area of expertise.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14154150" y="112395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122400" y="113030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14820900" y="112395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789150" y="113030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15487650" y="112395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5455900" y="113030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17" name="Shape 15"/>
          <p:cNvSpPr/>
          <p:nvPr/>
        </p:nvSpPr>
        <p:spPr>
          <a:xfrm>
            <a:off x="16154400" y="112395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122650" y="113030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6821150" y="112395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6789400" y="113030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21" name="Shape 19"/>
          <p:cNvSpPr/>
          <p:nvPr/>
        </p:nvSpPr>
        <p:spPr>
          <a:xfrm>
            <a:off x="6595071" y="319722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6595071" y="217805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content demonstrates knowledge rather than simply promoting services.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14154150" y="22875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4122400" y="22939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14820900" y="22875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4789150" y="22939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27" name="Shape 25"/>
          <p:cNvSpPr/>
          <p:nvPr/>
        </p:nvSpPr>
        <p:spPr>
          <a:xfrm>
            <a:off x="15487650" y="22875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5455900" y="22939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29" name="Shape 27"/>
          <p:cNvSpPr/>
          <p:nvPr/>
        </p:nvSpPr>
        <p:spPr>
          <a:xfrm>
            <a:off x="16154400" y="22875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6122650" y="22939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16821150" y="22875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6789400" y="22939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33" name="Shape 31"/>
          <p:cNvSpPr/>
          <p:nvPr/>
        </p:nvSpPr>
        <p:spPr>
          <a:xfrm>
            <a:off x="6595071" y="425132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6595071" y="3534569"/>
            <a:ext cx="7895888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 have clearly defined thought-leadership themes.</a:t>
            </a:r>
            <a:endParaRPr lang="en-US" sz="2250" dirty="0"/>
          </a:p>
        </p:txBody>
      </p:sp>
      <p:sp>
        <p:nvSpPr>
          <p:cNvPr id="35" name="Shape 33"/>
          <p:cNvSpPr/>
          <p:nvPr/>
        </p:nvSpPr>
        <p:spPr>
          <a:xfrm>
            <a:off x="1415415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412240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37" name="Shape 35"/>
          <p:cNvSpPr/>
          <p:nvPr/>
        </p:nvSpPr>
        <p:spPr>
          <a:xfrm>
            <a:off x="1482090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478915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39" name="Shape 37"/>
          <p:cNvSpPr/>
          <p:nvPr/>
        </p:nvSpPr>
        <p:spPr>
          <a:xfrm>
            <a:off x="1548765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545590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41" name="Shape 39"/>
          <p:cNvSpPr/>
          <p:nvPr/>
        </p:nvSpPr>
        <p:spPr>
          <a:xfrm>
            <a:off x="1615440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612265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43" name="Shape 41"/>
          <p:cNvSpPr/>
          <p:nvPr/>
        </p:nvSpPr>
        <p:spPr>
          <a:xfrm>
            <a:off x="1682115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678940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45" name="Shape 43"/>
          <p:cNvSpPr/>
          <p:nvPr/>
        </p:nvSpPr>
        <p:spPr>
          <a:xfrm>
            <a:off x="6595071" y="5524500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46" name="Text 44"/>
          <p:cNvSpPr/>
          <p:nvPr/>
        </p:nvSpPr>
        <p:spPr>
          <a:xfrm>
            <a:off x="6595071" y="4505325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content speaks to the problems and opportunities facing my audience.</a:t>
            </a:r>
            <a:endParaRPr lang="en-US" sz="2250" dirty="0"/>
          </a:p>
        </p:txBody>
      </p:sp>
      <p:sp>
        <p:nvSpPr>
          <p:cNvPr id="47" name="Shape 45"/>
          <p:cNvSpPr/>
          <p:nvPr/>
        </p:nvSpPr>
        <p:spPr>
          <a:xfrm>
            <a:off x="1415415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412240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1482090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478915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51" name="Shape 49"/>
          <p:cNvSpPr/>
          <p:nvPr/>
        </p:nvSpPr>
        <p:spPr>
          <a:xfrm>
            <a:off x="1548765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1545590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53" name="Shape 51"/>
          <p:cNvSpPr/>
          <p:nvPr/>
        </p:nvSpPr>
        <p:spPr>
          <a:xfrm>
            <a:off x="1615440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612265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55" name="Shape 53"/>
          <p:cNvSpPr/>
          <p:nvPr/>
        </p:nvSpPr>
        <p:spPr>
          <a:xfrm>
            <a:off x="1682115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678940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57" name="Shape 55"/>
          <p:cNvSpPr/>
          <p:nvPr/>
        </p:nvSpPr>
        <p:spPr>
          <a:xfrm>
            <a:off x="6595071" y="6578600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58" name="Text 56"/>
          <p:cNvSpPr/>
          <p:nvPr/>
        </p:nvSpPr>
        <p:spPr>
          <a:xfrm>
            <a:off x="6595071" y="5861844"/>
            <a:ext cx="7895888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digital content strengthens my professional reputation.</a:t>
            </a:r>
            <a:endParaRPr lang="en-US" sz="2250" dirty="0"/>
          </a:p>
        </p:txBody>
      </p:sp>
      <p:sp>
        <p:nvSpPr>
          <p:cNvPr id="59" name="Shape 57"/>
          <p:cNvSpPr/>
          <p:nvPr/>
        </p:nvSpPr>
        <p:spPr>
          <a:xfrm>
            <a:off x="14154150" y="577850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14122400" y="578485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61" name="Shape 59"/>
          <p:cNvSpPr/>
          <p:nvPr/>
        </p:nvSpPr>
        <p:spPr>
          <a:xfrm>
            <a:off x="14820900" y="577850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4789150" y="578485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63" name="Shape 61"/>
          <p:cNvSpPr/>
          <p:nvPr/>
        </p:nvSpPr>
        <p:spPr>
          <a:xfrm>
            <a:off x="15487650" y="577850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5455900" y="578485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65" name="Shape 63"/>
          <p:cNvSpPr/>
          <p:nvPr/>
        </p:nvSpPr>
        <p:spPr>
          <a:xfrm>
            <a:off x="16154400" y="577850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16122650" y="578485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6821150" y="5778500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16789400" y="5784850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69" name="Text 67"/>
          <p:cNvSpPr/>
          <p:nvPr/>
        </p:nvSpPr>
        <p:spPr>
          <a:xfrm>
            <a:off x="6595071" y="8135243"/>
            <a:ext cx="2593677" cy="3111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EXECUTIVE QUESTION</a:t>
            </a:r>
            <a:endParaRPr lang="en-US" sz="1500" dirty="0"/>
          </a:p>
        </p:txBody>
      </p:sp>
      <p:sp>
        <p:nvSpPr>
          <p:cNvPr id="70" name="Text 68"/>
          <p:cNvSpPr/>
          <p:nvPr/>
        </p:nvSpPr>
        <p:spPr>
          <a:xfrm>
            <a:off x="9417348" y="8020943"/>
            <a:ext cx="8194940" cy="14278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333"/>
              </a:lnSpc>
              <a:buNone/>
            </a:pPr>
            <a:r>
              <a:rPr lang="en-US" sz="28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If someone consumed your last ten pieces of content, could they clearly identify the three subjects you want to be known for?</a:t>
            </a:r>
            <a:endParaRPr lang="en-US" sz="2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876300"/>
            <a:ext cx="5326717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2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04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914400" y="2000250"/>
            <a:ext cx="4987745" cy="12723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018"/>
              </a:lnSpc>
              <a:buNone/>
            </a:pPr>
            <a:r>
              <a:rPr lang="en-US" sz="45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Credibility &amp; Digital Trust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14400" y="3482181"/>
            <a:ext cx="4987745" cy="866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385"/>
              </a:lnSpc>
              <a:buNone/>
            </a:pPr>
            <a:r>
              <a:rPr lang="en-US" sz="225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Does your online presence give people reasons to believe you?</a:t>
            </a:r>
            <a:endParaRPr lang="en-US" sz="2250" dirty="0"/>
          </a:p>
        </p:txBody>
      </p:sp>
      <p:sp>
        <p:nvSpPr>
          <p:cNvPr id="5" name="Shape 3"/>
          <p:cNvSpPr/>
          <p:nvPr/>
        </p:nvSpPr>
        <p:spPr>
          <a:xfrm>
            <a:off x="914400" y="7854950"/>
            <a:ext cx="4842470" cy="1555750"/>
          </a:xfrm>
          <a:prstGeom prst="rect">
            <a:avLst/>
          </a:prstGeom>
          <a:solidFill>
            <a:srgbClr val="F1ECE1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7854950"/>
            <a:ext cx="4842470" cy="25400"/>
          </a:xfrm>
          <a:prstGeom prst="rect">
            <a:avLst/>
          </a:prstGeom>
          <a:solidFill>
            <a:srgbClr val="C39A4E"/>
          </a:solidFill>
          <a:ln/>
        </p:spPr>
      </p:sp>
      <p:sp>
        <p:nvSpPr>
          <p:cNvPr id="7" name="Text 5"/>
          <p:cNvSpPr/>
          <p:nvPr/>
        </p:nvSpPr>
        <p:spPr>
          <a:xfrm>
            <a:off x="1238250" y="8166100"/>
            <a:ext cx="4614247" cy="311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SECTION SCORE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8250" y="8572500"/>
            <a:ext cx="4614247" cy="590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817"/>
              </a:lnSpc>
              <a:buNone/>
            </a:pPr>
            <a:r>
              <a:rPr lang="en-US" sz="43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___ / 25</a:t>
            </a:r>
            <a:endParaRPr lang="en-US" sz="4350" dirty="0"/>
          </a:p>
        </p:txBody>
      </p:sp>
      <p:sp>
        <p:nvSpPr>
          <p:cNvPr id="9" name="Shape 7"/>
          <p:cNvSpPr/>
          <p:nvPr/>
        </p:nvSpPr>
        <p:spPr>
          <a:xfrm>
            <a:off x="6595071" y="214312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6595071" y="112395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professional achievements are appropriately visible online.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1415415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12240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1482090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78915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1548765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545590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17" name="Shape 15"/>
          <p:cNvSpPr/>
          <p:nvPr/>
        </p:nvSpPr>
        <p:spPr>
          <a:xfrm>
            <a:off x="1615440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12265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682115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678940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21" name="Shape 19"/>
          <p:cNvSpPr/>
          <p:nvPr/>
        </p:nvSpPr>
        <p:spPr>
          <a:xfrm>
            <a:off x="6595071" y="3416300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6595071" y="2397125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Testimonials, recommendations or endorsements support my credibility.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1415415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412240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1482090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478915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27" name="Shape 25"/>
          <p:cNvSpPr/>
          <p:nvPr/>
        </p:nvSpPr>
        <p:spPr>
          <a:xfrm>
            <a:off x="1548765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545590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29" name="Shape 27"/>
          <p:cNvSpPr/>
          <p:nvPr/>
        </p:nvSpPr>
        <p:spPr>
          <a:xfrm>
            <a:off x="1615440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612265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1682115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678940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33" name="Shape 31"/>
          <p:cNvSpPr/>
          <p:nvPr/>
        </p:nvSpPr>
        <p:spPr>
          <a:xfrm>
            <a:off x="6595071" y="468947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6595071" y="367030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Speaking engagements and professional contributions are documented.</a:t>
            </a:r>
            <a:endParaRPr lang="en-US" sz="2250" dirty="0"/>
          </a:p>
        </p:txBody>
      </p:sp>
      <p:sp>
        <p:nvSpPr>
          <p:cNvPr id="35" name="Shape 33"/>
          <p:cNvSpPr/>
          <p:nvPr/>
        </p:nvSpPr>
        <p:spPr>
          <a:xfrm>
            <a:off x="1415415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412240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37" name="Shape 35"/>
          <p:cNvSpPr/>
          <p:nvPr/>
        </p:nvSpPr>
        <p:spPr>
          <a:xfrm>
            <a:off x="1482090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478915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39" name="Shape 37"/>
          <p:cNvSpPr/>
          <p:nvPr/>
        </p:nvSpPr>
        <p:spPr>
          <a:xfrm>
            <a:off x="1548765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545590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41" name="Shape 39"/>
          <p:cNvSpPr/>
          <p:nvPr/>
        </p:nvSpPr>
        <p:spPr>
          <a:xfrm>
            <a:off x="1615440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612265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43" name="Shape 41"/>
          <p:cNvSpPr/>
          <p:nvPr/>
        </p:nvSpPr>
        <p:spPr>
          <a:xfrm>
            <a:off x="1682115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678940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45" name="Shape 43"/>
          <p:cNvSpPr/>
          <p:nvPr/>
        </p:nvSpPr>
        <p:spPr>
          <a:xfrm>
            <a:off x="6595071" y="574357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46" name="Text 44"/>
          <p:cNvSpPr/>
          <p:nvPr/>
        </p:nvSpPr>
        <p:spPr>
          <a:xfrm>
            <a:off x="6595071" y="5026819"/>
            <a:ext cx="7895888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online profiles look professional and current.</a:t>
            </a:r>
            <a:endParaRPr lang="en-US" sz="2250" dirty="0"/>
          </a:p>
        </p:txBody>
      </p:sp>
      <p:sp>
        <p:nvSpPr>
          <p:cNvPr id="47" name="Shape 45"/>
          <p:cNvSpPr/>
          <p:nvPr/>
        </p:nvSpPr>
        <p:spPr>
          <a:xfrm>
            <a:off x="14154150" y="494347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4122400" y="494982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14820900" y="494347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4789150" y="494982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51" name="Shape 49"/>
          <p:cNvSpPr/>
          <p:nvPr/>
        </p:nvSpPr>
        <p:spPr>
          <a:xfrm>
            <a:off x="15487650" y="494347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15455900" y="494982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53" name="Shape 51"/>
          <p:cNvSpPr/>
          <p:nvPr/>
        </p:nvSpPr>
        <p:spPr>
          <a:xfrm>
            <a:off x="16154400" y="494347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6122650" y="494982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55" name="Shape 53"/>
          <p:cNvSpPr/>
          <p:nvPr/>
        </p:nvSpPr>
        <p:spPr>
          <a:xfrm>
            <a:off x="16821150" y="494347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6789400" y="494982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57" name="Shape 55"/>
          <p:cNvSpPr/>
          <p:nvPr/>
        </p:nvSpPr>
        <p:spPr>
          <a:xfrm>
            <a:off x="6595071" y="7016750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58" name="Text 56"/>
          <p:cNvSpPr/>
          <p:nvPr/>
        </p:nvSpPr>
        <p:spPr>
          <a:xfrm>
            <a:off x="6595071" y="5997575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There is strong evidence of the value and impact of my work.</a:t>
            </a:r>
            <a:endParaRPr lang="en-US" sz="2250" dirty="0"/>
          </a:p>
        </p:txBody>
      </p:sp>
      <p:sp>
        <p:nvSpPr>
          <p:cNvPr id="59" name="Shape 57"/>
          <p:cNvSpPr/>
          <p:nvPr/>
        </p:nvSpPr>
        <p:spPr>
          <a:xfrm>
            <a:off x="14154150" y="61071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14122400" y="61134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61" name="Shape 59"/>
          <p:cNvSpPr/>
          <p:nvPr/>
        </p:nvSpPr>
        <p:spPr>
          <a:xfrm>
            <a:off x="14820900" y="61071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4789150" y="61134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63" name="Shape 61"/>
          <p:cNvSpPr/>
          <p:nvPr/>
        </p:nvSpPr>
        <p:spPr>
          <a:xfrm>
            <a:off x="15487650" y="61071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5455900" y="61134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65" name="Shape 63"/>
          <p:cNvSpPr/>
          <p:nvPr/>
        </p:nvSpPr>
        <p:spPr>
          <a:xfrm>
            <a:off x="16154400" y="61071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16122650" y="61134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6821150" y="61071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16789400" y="61134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69" name="Text 67"/>
          <p:cNvSpPr/>
          <p:nvPr/>
        </p:nvSpPr>
        <p:spPr>
          <a:xfrm>
            <a:off x="6595071" y="8135243"/>
            <a:ext cx="2593677" cy="3111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EXECUTIVE QUESTION</a:t>
            </a:r>
            <a:endParaRPr lang="en-US" sz="1500" dirty="0"/>
          </a:p>
        </p:txBody>
      </p:sp>
      <p:sp>
        <p:nvSpPr>
          <p:cNvPr id="70" name="Text 68"/>
          <p:cNvSpPr/>
          <p:nvPr/>
        </p:nvSpPr>
        <p:spPr>
          <a:xfrm>
            <a:off x="9417348" y="8020943"/>
            <a:ext cx="8194940" cy="14278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333"/>
              </a:lnSpc>
              <a:buNone/>
            </a:pPr>
            <a:r>
              <a:rPr lang="en-US" sz="28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You may know that you are credible. Can someone who has never met you verify that credibility online?</a:t>
            </a:r>
            <a:endParaRPr lang="en-US" sz="2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876300"/>
            <a:ext cx="5326717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2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05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914400" y="2000250"/>
            <a:ext cx="4987745" cy="12723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018"/>
              </a:lnSpc>
              <a:buNone/>
            </a:pPr>
            <a:r>
              <a:rPr lang="en-US" sz="45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Global Influence Readiness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14400" y="3482181"/>
            <a:ext cx="4987745" cy="866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385"/>
              </a:lnSpc>
              <a:buNone/>
            </a:pPr>
            <a:r>
              <a:rPr lang="en-US" sz="225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Can your expertise travel beyond your immediate network?</a:t>
            </a:r>
            <a:endParaRPr lang="en-US" sz="2250" dirty="0"/>
          </a:p>
        </p:txBody>
      </p:sp>
      <p:sp>
        <p:nvSpPr>
          <p:cNvPr id="5" name="Shape 3"/>
          <p:cNvSpPr/>
          <p:nvPr/>
        </p:nvSpPr>
        <p:spPr>
          <a:xfrm>
            <a:off x="914400" y="7863285"/>
            <a:ext cx="4842470" cy="1555750"/>
          </a:xfrm>
          <a:prstGeom prst="rect">
            <a:avLst/>
          </a:prstGeom>
          <a:solidFill>
            <a:srgbClr val="F1ECE1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7863285"/>
            <a:ext cx="4842470" cy="25400"/>
          </a:xfrm>
          <a:prstGeom prst="rect">
            <a:avLst/>
          </a:prstGeom>
          <a:solidFill>
            <a:srgbClr val="C39A4E"/>
          </a:solidFill>
          <a:ln/>
        </p:spPr>
      </p:sp>
      <p:sp>
        <p:nvSpPr>
          <p:cNvPr id="7" name="Text 5"/>
          <p:cNvSpPr/>
          <p:nvPr/>
        </p:nvSpPr>
        <p:spPr>
          <a:xfrm>
            <a:off x="1238250" y="8174435"/>
            <a:ext cx="4614247" cy="311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SECTION SCORE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8250" y="8580834"/>
            <a:ext cx="4614247" cy="590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817"/>
              </a:lnSpc>
              <a:buNone/>
            </a:pPr>
            <a:r>
              <a:rPr lang="en-US" sz="43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___ / 25</a:t>
            </a:r>
            <a:endParaRPr lang="en-US" sz="4350" dirty="0"/>
          </a:p>
        </p:txBody>
      </p:sp>
      <p:sp>
        <p:nvSpPr>
          <p:cNvPr id="9" name="Shape 7"/>
          <p:cNvSpPr/>
          <p:nvPr/>
        </p:nvSpPr>
        <p:spPr>
          <a:xfrm>
            <a:off x="6595071" y="214312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6595071" y="112395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positioning can be understood by audiences outside my home market.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1415415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12240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1482090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78915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1548765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545590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17" name="Shape 15"/>
          <p:cNvSpPr/>
          <p:nvPr/>
        </p:nvSpPr>
        <p:spPr>
          <a:xfrm>
            <a:off x="1615440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12265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682115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678940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21" name="Shape 19"/>
          <p:cNvSpPr/>
          <p:nvPr/>
        </p:nvSpPr>
        <p:spPr>
          <a:xfrm>
            <a:off x="6595071" y="3416300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6595071" y="2397125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content addresses issues relevant beyond my immediate network.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1415415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412240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1482090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478915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27" name="Shape 25"/>
          <p:cNvSpPr/>
          <p:nvPr/>
        </p:nvSpPr>
        <p:spPr>
          <a:xfrm>
            <a:off x="1548765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545590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29" name="Shape 27"/>
          <p:cNvSpPr/>
          <p:nvPr/>
        </p:nvSpPr>
        <p:spPr>
          <a:xfrm>
            <a:off x="1615440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612265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16821150" y="25066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6789400" y="25130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33" name="Shape 31"/>
          <p:cNvSpPr/>
          <p:nvPr/>
        </p:nvSpPr>
        <p:spPr>
          <a:xfrm>
            <a:off x="6595071" y="468947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6595071" y="367030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 intentionally build relationships with regional and global networks.</a:t>
            </a:r>
            <a:endParaRPr lang="en-US" sz="2250" dirty="0"/>
          </a:p>
        </p:txBody>
      </p:sp>
      <p:sp>
        <p:nvSpPr>
          <p:cNvPr id="35" name="Shape 33"/>
          <p:cNvSpPr/>
          <p:nvPr/>
        </p:nvSpPr>
        <p:spPr>
          <a:xfrm>
            <a:off x="1415415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412240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37" name="Shape 35"/>
          <p:cNvSpPr/>
          <p:nvPr/>
        </p:nvSpPr>
        <p:spPr>
          <a:xfrm>
            <a:off x="1482090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478915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39" name="Shape 37"/>
          <p:cNvSpPr/>
          <p:nvPr/>
        </p:nvSpPr>
        <p:spPr>
          <a:xfrm>
            <a:off x="1548765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545590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41" name="Shape 39"/>
          <p:cNvSpPr/>
          <p:nvPr/>
        </p:nvSpPr>
        <p:spPr>
          <a:xfrm>
            <a:off x="1615440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612265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43" name="Shape 41"/>
          <p:cNvSpPr/>
          <p:nvPr/>
        </p:nvSpPr>
        <p:spPr>
          <a:xfrm>
            <a:off x="16821150" y="37798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6789400" y="37861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45" name="Shape 43"/>
          <p:cNvSpPr/>
          <p:nvPr/>
        </p:nvSpPr>
        <p:spPr>
          <a:xfrm>
            <a:off x="6595071" y="5962650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46" name="Text 44"/>
          <p:cNvSpPr/>
          <p:nvPr/>
        </p:nvSpPr>
        <p:spPr>
          <a:xfrm>
            <a:off x="6595071" y="4943475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digital presence supports speaking, media and partnership opportunities.</a:t>
            </a:r>
            <a:endParaRPr lang="en-US" sz="2250" dirty="0"/>
          </a:p>
        </p:txBody>
      </p:sp>
      <p:sp>
        <p:nvSpPr>
          <p:cNvPr id="47" name="Shape 45"/>
          <p:cNvSpPr/>
          <p:nvPr/>
        </p:nvSpPr>
        <p:spPr>
          <a:xfrm>
            <a:off x="14154150" y="50530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4122400" y="50593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14820900" y="50530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4789150" y="50593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51" name="Shape 49"/>
          <p:cNvSpPr/>
          <p:nvPr/>
        </p:nvSpPr>
        <p:spPr>
          <a:xfrm>
            <a:off x="15487650" y="50530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15455900" y="50593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53" name="Shape 51"/>
          <p:cNvSpPr/>
          <p:nvPr/>
        </p:nvSpPr>
        <p:spPr>
          <a:xfrm>
            <a:off x="16154400" y="50530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6122650" y="50593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55" name="Shape 53"/>
          <p:cNvSpPr/>
          <p:nvPr/>
        </p:nvSpPr>
        <p:spPr>
          <a:xfrm>
            <a:off x="16821150" y="505301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6789400" y="505936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57" name="Shape 55"/>
          <p:cNvSpPr/>
          <p:nvPr/>
        </p:nvSpPr>
        <p:spPr>
          <a:xfrm>
            <a:off x="6595071" y="723582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58" name="Text 56"/>
          <p:cNvSpPr/>
          <p:nvPr/>
        </p:nvSpPr>
        <p:spPr>
          <a:xfrm>
            <a:off x="6595071" y="621665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 have a strategy for expanding my influence beyond my current market.</a:t>
            </a:r>
            <a:endParaRPr lang="en-US" sz="2250" dirty="0"/>
          </a:p>
        </p:txBody>
      </p:sp>
      <p:sp>
        <p:nvSpPr>
          <p:cNvPr id="59" name="Shape 57"/>
          <p:cNvSpPr/>
          <p:nvPr/>
        </p:nvSpPr>
        <p:spPr>
          <a:xfrm>
            <a:off x="14154150" y="63261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14122400" y="63325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61" name="Shape 59"/>
          <p:cNvSpPr/>
          <p:nvPr/>
        </p:nvSpPr>
        <p:spPr>
          <a:xfrm>
            <a:off x="14820900" y="63261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4789150" y="63325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63" name="Shape 61"/>
          <p:cNvSpPr/>
          <p:nvPr/>
        </p:nvSpPr>
        <p:spPr>
          <a:xfrm>
            <a:off x="15487650" y="63261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5455900" y="63325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65" name="Shape 63"/>
          <p:cNvSpPr/>
          <p:nvPr/>
        </p:nvSpPr>
        <p:spPr>
          <a:xfrm>
            <a:off x="16154400" y="63261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16122650" y="63325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6821150" y="63261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16789400" y="63325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69" name="Text 67"/>
          <p:cNvSpPr/>
          <p:nvPr/>
        </p:nvSpPr>
        <p:spPr>
          <a:xfrm>
            <a:off x="6595071" y="7680325"/>
            <a:ext cx="2593677" cy="3111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EXECUTIVE QUESTION</a:t>
            </a:r>
            <a:endParaRPr lang="en-US" sz="1500" dirty="0"/>
          </a:p>
        </p:txBody>
      </p:sp>
      <p:sp>
        <p:nvSpPr>
          <p:cNvPr id="70" name="Text 68"/>
          <p:cNvSpPr/>
          <p:nvPr/>
        </p:nvSpPr>
        <p:spPr>
          <a:xfrm>
            <a:off x="9417348" y="7566025"/>
            <a:ext cx="8194940" cy="18911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333"/>
              </a:lnSpc>
              <a:buNone/>
            </a:pPr>
            <a:r>
              <a:rPr lang="en-US" sz="28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If the right opportunity emerged in another African market—or globally—would your digital footprint support your credibility before you entered the room?</a:t>
            </a:r>
            <a:endParaRPr lang="en-US" sz="2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876300"/>
            <a:ext cx="5326717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2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06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914400" y="2000250"/>
            <a:ext cx="4987745" cy="18895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018"/>
              </a:lnSpc>
              <a:buNone/>
            </a:pPr>
            <a:r>
              <a:rPr lang="en-US" sz="45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Digital-to-Opportunity Conversion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914400" y="4099322"/>
            <a:ext cx="5326717" cy="4524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385"/>
              </a:lnSpc>
              <a:buNone/>
            </a:pPr>
            <a:r>
              <a:rPr lang="en-US" sz="225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Is visibility translating into opportunity?</a:t>
            </a:r>
            <a:endParaRPr lang="en-US" sz="2250" dirty="0"/>
          </a:p>
        </p:txBody>
      </p:sp>
      <p:sp>
        <p:nvSpPr>
          <p:cNvPr id="5" name="Shape 3"/>
          <p:cNvSpPr/>
          <p:nvPr/>
        </p:nvSpPr>
        <p:spPr>
          <a:xfrm>
            <a:off x="914400" y="7854950"/>
            <a:ext cx="4842470" cy="1555750"/>
          </a:xfrm>
          <a:prstGeom prst="rect">
            <a:avLst/>
          </a:prstGeom>
          <a:solidFill>
            <a:srgbClr val="F1ECE1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7854950"/>
            <a:ext cx="4842470" cy="25400"/>
          </a:xfrm>
          <a:prstGeom prst="rect">
            <a:avLst/>
          </a:prstGeom>
          <a:solidFill>
            <a:srgbClr val="C39A4E"/>
          </a:solidFill>
          <a:ln/>
        </p:spPr>
      </p:sp>
      <p:sp>
        <p:nvSpPr>
          <p:cNvPr id="7" name="Text 5"/>
          <p:cNvSpPr/>
          <p:nvPr/>
        </p:nvSpPr>
        <p:spPr>
          <a:xfrm>
            <a:off x="1238250" y="8166100"/>
            <a:ext cx="4614247" cy="311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SECTION SCORE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8250" y="8572500"/>
            <a:ext cx="4614247" cy="590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817"/>
              </a:lnSpc>
              <a:buNone/>
            </a:pPr>
            <a:r>
              <a:rPr lang="en-US" sz="43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___ / 25</a:t>
            </a:r>
            <a:endParaRPr lang="en-US" sz="4350" dirty="0"/>
          </a:p>
        </p:txBody>
      </p:sp>
      <p:sp>
        <p:nvSpPr>
          <p:cNvPr id="9" name="Shape 7"/>
          <p:cNvSpPr/>
          <p:nvPr/>
        </p:nvSpPr>
        <p:spPr>
          <a:xfrm>
            <a:off x="6595071" y="214312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6595071" y="112395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digital presence generates relevant enquiries or introductions.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1415415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12240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1482090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78915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1548765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545590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17" name="Shape 15"/>
          <p:cNvSpPr/>
          <p:nvPr/>
        </p:nvSpPr>
        <p:spPr>
          <a:xfrm>
            <a:off x="1615440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12265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6821150" y="123348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6789400" y="123983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21" name="Shape 19"/>
          <p:cNvSpPr/>
          <p:nvPr/>
        </p:nvSpPr>
        <p:spPr>
          <a:xfrm>
            <a:off x="6595071" y="319722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6595071" y="2480469"/>
            <a:ext cx="7895888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 have clear calls to action across my key digital platforms.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14154150" y="23971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4122400" y="24034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14820900" y="23971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4789150" y="24034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27" name="Shape 25"/>
          <p:cNvSpPr/>
          <p:nvPr/>
        </p:nvSpPr>
        <p:spPr>
          <a:xfrm>
            <a:off x="15487650" y="23971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5455900" y="24034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29" name="Shape 27"/>
          <p:cNvSpPr/>
          <p:nvPr/>
        </p:nvSpPr>
        <p:spPr>
          <a:xfrm>
            <a:off x="16154400" y="23971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6122650" y="24034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16821150" y="23971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6789400" y="24034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33" name="Shape 31"/>
          <p:cNvSpPr/>
          <p:nvPr/>
        </p:nvSpPr>
        <p:spPr>
          <a:xfrm>
            <a:off x="6595071" y="425132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6595071" y="3534569"/>
            <a:ext cx="7895888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My audience knows how to engage, book or work with me.</a:t>
            </a:r>
            <a:endParaRPr lang="en-US" sz="2250" dirty="0"/>
          </a:p>
        </p:txBody>
      </p:sp>
      <p:sp>
        <p:nvSpPr>
          <p:cNvPr id="35" name="Shape 33"/>
          <p:cNvSpPr/>
          <p:nvPr/>
        </p:nvSpPr>
        <p:spPr>
          <a:xfrm>
            <a:off x="1415415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412240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37" name="Shape 35"/>
          <p:cNvSpPr/>
          <p:nvPr/>
        </p:nvSpPr>
        <p:spPr>
          <a:xfrm>
            <a:off x="1482090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478915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39" name="Shape 37"/>
          <p:cNvSpPr/>
          <p:nvPr/>
        </p:nvSpPr>
        <p:spPr>
          <a:xfrm>
            <a:off x="1548765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545590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41" name="Shape 39"/>
          <p:cNvSpPr/>
          <p:nvPr/>
        </p:nvSpPr>
        <p:spPr>
          <a:xfrm>
            <a:off x="1615440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612265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43" name="Shape 41"/>
          <p:cNvSpPr/>
          <p:nvPr/>
        </p:nvSpPr>
        <p:spPr>
          <a:xfrm>
            <a:off x="16821150" y="3451225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6789400" y="3457575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45" name="Shape 43"/>
          <p:cNvSpPr/>
          <p:nvPr/>
        </p:nvSpPr>
        <p:spPr>
          <a:xfrm>
            <a:off x="6595071" y="5524500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46" name="Text 44"/>
          <p:cNvSpPr/>
          <p:nvPr/>
        </p:nvSpPr>
        <p:spPr>
          <a:xfrm>
            <a:off x="6595071" y="4505325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 intentionally convert digital relationships into professional opportunities.</a:t>
            </a:r>
            <a:endParaRPr lang="en-US" sz="2250" dirty="0"/>
          </a:p>
        </p:txBody>
      </p:sp>
      <p:sp>
        <p:nvSpPr>
          <p:cNvPr id="47" name="Shape 45"/>
          <p:cNvSpPr/>
          <p:nvPr/>
        </p:nvSpPr>
        <p:spPr>
          <a:xfrm>
            <a:off x="1415415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412240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1482090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478915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51" name="Shape 49"/>
          <p:cNvSpPr/>
          <p:nvPr/>
        </p:nvSpPr>
        <p:spPr>
          <a:xfrm>
            <a:off x="1548765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1545590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53" name="Shape 51"/>
          <p:cNvSpPr/>
          <p:nvPr/>
        </p:nvSpPr>
        <p:spPr>
          <a:xfrm>
            <a:off x="1615440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612265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55" name="Shape 53"/>
          <p:cNvSpPr/>
          <p:nvPr/>
        </p:nvSpPr>
        <p:spPr>
          <a:xfrm>
            <a:off x="16821150" y="4614863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6789400" y="4621213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  <p:sp>
        <p:nvSpPr>
          <p:cNvPr id="57" name="Shape 55"/>
          <p:cNvSpPr/>
          <p:nvPr/>
        </p:nvSpPr>
        <p:spPr>
          <a:xfrm>
            <a:off x="6595071" y="6797675"/>
            <a:ext cx="10778530" cy="9525"/>
          </a:xfrm>
          <a:prstGeom prst="rect">
            <a:avLst/>
          </a:prstGeom>
          <a:solidFill>
            <a:srgbClr val="2E3B38">
              <a:alpha val="14000"/>
            </a:srgbClr>
          </a:solidFill>
          <a:ln/>
        </p:spPr>
      </p:sp>
      <p:sp>
        <p:nvSpPr>
          <p:cNvPr id="58" name="Text 56"/>
          <p:cNvSpPr/>
          <p:nvPr/>
        </p:nvSpPr>
        <p:spPr>
          <a:xfrm>
            <a:off x="6595071" y="5778500"/>
            <a:ext cx="7393422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462"/>
              </a:lnSpc>
              <a:buNone/>
            </a:pPr>
            <a:r>
              <a:rPr lang="en-US" sz="2250" dirty="0">
                <a:solidFill>
                  <a:srgbClr val="35423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 track meaningful digital outcomes beyond followers and likes.</a:t>
            </a:r>
            <a:endParaRPr lang="en-US" sz="2250" dirty="0"/>
          </a:p>
        </p:txBody>
      </p:sp>
      <p:sp>
        <p:nvSpPr>
          <p:cNvPr id="59" name="Shape 57"/>
          <p:cNvSpPr/>
          <p:nvPr/>
        </p:nvSpPr>
        <p:spPr>
          <a:xfrm>
            <a:off x="14154150" y="58880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14122400" y="58943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950" dirty="0"/>
          </a:p>
        </p:txBody>
      </p:sp>
      <p:sp>
        <p:nvSpPr>
          <p:cNvPr id="61" name="Shape 59"/>
          <p:cNvSpPr/>
          <p:nvPr/>
        </p:nvSpPr>
        <p:spPr>
          <a:xfrm>
            <a:off x="14820900" y="58880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4789150" y="58943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950" dirty="0"/>
          </a:p>
        </p:txBody>
      </p:sp>
      <p:sp>
        <p:nvSpPr>
          <p:cNvPr id="63" name="Shape 61"/>
          <p:cNvSpPr/>
          <p:nvPr/>
        </p:nvSpPr>
        <p:spPr>
          <a:xfrm>
            <a:off x="15487650" y="58880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5455900" y="58943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950" dirty="0"/>
          </a:p>
        </p:txBody>
      </p:sp>
      <p:sp>
        <p:nvSpPr>
          <p:cNvPr id="65" name="Shape 63"/>
          <p:cNvSpPr/>
          <p:nvPr/>
        </p:nvSpPr>
        <p:spPr>
          <a:xfrm>
            <a:off x="16154400" y="58880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16122650" y="58943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6821150" y="5888038"/>
            <a:ext cx="552450" cy="552450"/>
          </a:xfrm>
          <a:prstGeom prst="ellipse">
            <a:avLst/>
          </a:prstGeom>
          <a:ln w="6350">
            <a:solidFill>
              <a:srgbClr val="2E3B38">
                <a:alpha val="28000"/>
              </a:srgbClr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16789400" y="5894388"/>
            <a:ext cx="615950" cy="577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6B7A75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5</a:t>
            </a:r>
            <a:endParaRPr lang="en-US" sz="1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E3B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3740150"/>
            <a:ext cx="5686148" cy="71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96" kern="0" dirty="0">
                <a:solidFill>
                  <a:srgbClr val="C39A4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CALCULATE YOUR DIGITAL INFLUENCE SCORE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14400" y="4699000"/>
            <a:ext cx="6185873" cy="425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2EFE7">
                    <a:alpha val="75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Add your six section scores.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914400" y="5257800"/>
            <a:ext cx="2357438" cy="1323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1809"/>
              </a:lnSpc>
              <a:buNone/>
            </a:pPr>
            <a:r>
              <a:rPr lang="en-US" sz="1125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___</a:t>
            </a:r>
            <a:endParaRPr lang="en-US" sz="11250" dirty="0"/>
          </a:p>
        </p:txBody>
      </p:sp>
      <p:sp>
        <p:nvSpPr>
          <p:cNvPr id="5" name="Text 3"/>
          <p:cNvSpPr/>
          <p:nvPr/>
        </p:nvSpPr>
        <p:spPr>
          <a:xfrm>
            <a:off x="3228975" y="5873750"/>
            <a:ext cx="1144588" cy="71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200" dirty="0">
                <a:solidFill>
                  <a:srgbClr val="F2EFE7">
                    <a:alpha val="55000"/>
                  </a:srgbClr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/150</a:t>
            </a:r>
            <a:endParaRPr lang="en-US" sz="4200" dirty="0"/>
          </a:p>
        </p:txBody>
      </p:sp>
      <p:sp>
        <p:nvSpPr>
          <p:cNvPr id="6" name="Shape 4"/>
          <p:cNvSpPr/>
          <p:nvPr/>
        </p:nvSpPr>
        <p:spPr>
          <a:xfrm>
            <a:off x="7376121" y="1029494"/>
            <a:ext cx="9997480" cy="8228013"/>
          </a:xfrm>
          <a:prstGeom prst="rect">
            <a:avLst/>
          </a:prstGeom>
          <a:solidFill>
            <a:srgbClr val="F2EFE7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376121" y="1029494"/>
            <a:ext cx="9997480" cy="1876425"/>
          </a:xfrm>
          <a:prstGeom prst="rect">
            <a:avLst/>
          </a:prstGeom>
          <a:solidFill>
            <a:srgbClr val="2E3B38"/>
          </a:solidFill>
          <a:ln/>
        </p:spPr>
      </p:sp>
      <p:sp>
        <p:nvSpPr>
          <p:cNvPr id="8" name="Text 6"/>
          <p:cNvSpPr/>
          <p:nvPr/>
        </p:nvSpPr>
        <p:spPr>
          <a:xfrm>
            <a:off x="7738071" y="1334294"/>
            <a:ext cx="220027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120–150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0119321" y="1454944"/>
            <a:ext cx="7581563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16" kern="0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STRONG DIGITAL INFLUENCE FOUNDATION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0119321" y="1886744"/>
            <a:ext cx="7099100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875" dirty="0">
                <a:solidFill>
                  <a:srgbClr val="F2EFE7">
                    <a:alpha val="80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You have built significant digital assets. Your next opportunity is to strengthen scale, strategic visibility and regional/global positioning.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7376121" y="2915444"/>
            <a:ext cx="9997480" cy="1876425"/>
          </a:xfrm>
          <a:prstGeom prst="rect">
            <a:avLst/>
          </a:prstGeom>
          <a:solidFill>
            <a:srgbClr val="2E3B38"/>
          </a:solidFill>
          <a:ln/>
        </p:spPr>
      </p:sp>
      <p:sp>
        <p:nvSpPr>
          <p:cNvPr id="12" name="Text 10"/>
          <p:cNvSpPr/>
          <p:nvPr/>
        </p:nvSpPr>
        <p:spPr>
          <a:xfrm>
            <a:off x="7738071" y="3220244"/>
            <a:ext cx="220027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90–119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10119321" y="3340894"/>
            <a:ext cx="7581563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16" kern="0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VISIBLE, BUT NOT YET FULLY LEVERAGED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0119321" y="3772694"/>
            <a:ext cx="7099100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875" dirty="0">
                <a:solidFill>
                  <a:srgbClr val="F2EFE7">
                    <a:alpha val="80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You have a credible foundation, but gaps may exist between visibility, authority and commercial opportunity.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7376121" y="4801394"/>
            <a:ext cx="9997480" cy="2212975"/>
          </a:xfrm>
          <a:prstGeom prst="rect">
            <a:avLst/>
          </a:prstGeom>
          <a:solidFill>
            <a:srgbClr val="2E3B38"/>
          </a:solidFill>
          <a:ln/>
        </p:spPr>
      </p:sp>
      <p:sp>
        <p:nvSpPr>
          <p:cNvPr id="16" name="Text 14"/>
          <p:cNvSpPr/>
          <p:nvPr/>
        </p:nvSpPr>
        <p:spPr>
          <a:xfrm>
            <a:off x="7738071" y="5106194"/>
            <a:ext cx="220027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60–89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10119321" y="5226844"/>
            <a:ext cx="7099100" cy="71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16" kern="0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DIGITAL PRESENCE WITHOUT STRATEGIC POSITIONING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0119321" y="5995194"/>
            <a:ext cx="7099100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875" dirty="0">
                <a:solidFill>
                  <a:srgbClr val="F2EFE7">
                    <a:alpha val="80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You are online, but your digital footprint may not yet communicate the full value of your expertise.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7376121" y="7023894"/>
            <a:ext cx="9997480" cy="2233613"/>
          </a:xfrm>
          <a:prstGeom prst="rect">
            <a:avLst/>
          </a:prstGeom>
          <a:solidFill>
            <a:srgbClr val="2E3B38"/>
          </a:solidFill>
          <a:ln/>
        </p:spPr>
      </p:sp>
      <p:sp>
        <p:nvSpPr>
          <p:cNvPr id="20" name="Text 18"/>
          <p:cNvSpPr/>
          <p:nvPr/>
        </p:nvSpPr>
        <p:spPr>
          <a:xfrm>
            <a:off x="7738071" y="7328694"/>
            <a:ext cx="220027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Below 60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10119321" y="7449344"/>
            <a:ext cx="7581563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16" kern="0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DIGITAL REPOSITIONING OPPORTUNITY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0119321" y="7881144"/>
            <a:ext cx="7099100" cy="1109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875" dirty="0">
                <a:solidFill>
                  <a:srgbClr val="F2EFE7">
                    <a:alpha val="80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 structured review of your positioning, platforms, content, credibility signals and digital strategy could significantly strengthen how the market perceives you.</a:t>
            </a:r>
            <a:endParaRPr lang="en-US" sz="18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52500"/>
            <a:ext cx="10721208" cy="15982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3571"/>
              </a:lnSpc>
              <a:buNone/>
            </a:pPr>
            <a:r>
              <a:rPr lang="en-US" sz="58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The 5Vs of Executive Digital Influence™</a:t>
            </a:r>
            <a:endParaRPr lang="en-US" sz="5850" dirty="0"/>
          </a:p>
        </p:txBody>
      </p:sp>
      <p:sp>
        <p:nvSpPr>
          <p:cNvPr id="3" name="Text 1"/>
          <p:cNvSpPr/>
          <p:nvPr/>
        </p:nvSpPr>
        <p:spPr>
          <a:xfrm>
            <a:off x="11932940" y="1739305"/>
            <a:ext cx="5603880" cy="8114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9836"/>
              </a:lnSpc>
              <a:buNone/>
            </a:pPr>
            <a:r>
              <a:rPr lang="en-US" sz="210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The AFRILEAD framework for what a high-impact digital presence should achieve.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914400" y="7252692"/>
            <a:ext cx="16459200" cy="9525"/>
          </a:xfrm>
          <a:prstGeom prst="rect">
            <a:avLst/>
          </a:prstGeom>
          <a:solidFill>
            <a:srgbClr val="2E3B38">
              <a:alpha val="18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3449042"/>
            <a:ext cx="16459200" cy="9525"/>
          </a:xfrm>
          <a:prstGeom prst="rect">
            <a:avLst/>
          </a:prstGeom>
          <a:solidFill>
            <a:srgbClr val="2E3B38">
              <a:alpha val="18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199830" y="3455392"/>
            <a:ext cx="9525" cy="3797300"/>
          </a:xfrm>
          <a:prstGeom prst="rect">
            <a:avLst/>
          </a:prstGeom>
          <a:solidFill>
            <a:srgbClr val="2E3B38">
              <a:alpha val="18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1238250" y="3874492"/>
            <a:ext cx="2901504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V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1238250" y="4884143"/>
            <a:ext cx="2901504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88" kern="0" dirty="0">
                <a:solidFill>
                  <a:srgbClr val="2E3B38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VISIBILITY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38250" y="5373092"/>
            <a:ext cx="2716862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9155"/>
              </a:lnSpc>
              <a:buNone/>
            </a:pPr>
            <a:r>
              <a:rPr lang="en-US" sz="2025" dirty="0">
                <a:solidFill>
                  <a:srgbClr val="46534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Can the right people find you?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7491710" y="3455392"/>
            <a:ext cx="9525" cy="3797300"/>
          </a:xfrm>
          <a:prstGeom prst="rect">
            <a:avLst/>
          </a:prstGeom>
          <a:solidFill>
            <a:srgbClr val="2E3B38">
              <a:alpha val="18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4530030" y="3874492"/>
            <a:ext cx="2901613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V</a:t>
            </a:r>
            <a:endParaRPr lang="en-US" sz="5400" dirty="0"/>
          </a:p>
        </p:txBody>
      </p:sp>
      <p:sp>
        <p:nvSpPr>
          <p:cNvPr id="12" name="Text 10"/>
          <p:cNvSpPr/>
          <p:nvPr/>
        </p:nvSpPr>
        <p:spPr>
          <a:xfrm>
            <a:off x="4530030" y="4884143"/>
            <a:ext cx="2901613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88" kern="0" dirty="0">
                <a:solidFill>
                  <a:srgbClr val="2E3B38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VALUE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30030" y="5373092"/>
            <a:ext cx="2716965" cy="1133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9155"/>
              </a:lnSpc>
              <a:buNone/>
            </a:pPr>
            <a:r>
              <a:rPr lang="en-US" sz="2025" dirty="0">
                <a:solidFill>
                  <a:srgbClr val="46534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Does your content demonstrate useful expertise?</a:t>
            </a:r>
            <a:endParaRPr lang="en-US" sz="2025" dirty="0"/>
          </a:p>
        </p:txBody>
      </p:sp>
      <p:sp>
        <p:nvSpPr>
          <p:cNvPr id="14" name="Shape 12"/>
          <p:cNvSpPr/>
          <p:nvPr/>
        </p:nvSpPr>
        <p:spPr>
          <a:xfrm>
            <a:off x="10783491" y="3455392"/>
            <a:ext cx="9525" cy="3797300"/>
          </a:xfrm>
          <a:prstGeom prst="rect">
            <a:avLst/>
          </a:prstGeom>
          <a:solidFill>
            <a:srgbClr val="2E3B38">
              <a:alpha val="18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7821910" y="3874492"/>
            <a:ext cx="2901504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V</a:t>
            </a:r>
            <a:endParaRPr lang="en-US" sz="5400" dirty="0"/>
          </a:p>
        </p:txBody>
      </p:sp>
      <p:sp>
        <p:nvSpPr>
          <p:cNvPr id="16" name="Text 14"/>
          <p:cNvSpPr/>
          <p:nvPr/>
        </p:nvSpPr>
        <p:spPr>
          <a:xfrm>
            <a:off x="7821910" y="4884143"/>
            <a:ext cx="2901504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88" kern="0" dirty="0">
                <a:solidFill>
                  <a:srgbClr val="2E3B38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VOICE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821910" y="5373092"/>
            <a:ext cx="2716862" cy="1133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9155"/>
              </a:lnSpc>
              <a:buNone/>
            </a:pPr>
            <a:r>
              <a:rPr lang="en-US" sz="2025" dirty="0">
                <a:solidFill>
                  <a:srgbClr val="46534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Is there a clear perspective associated with your name?</a:t>
            </a:r>
            <a:endParaRPr lang="en-US" sz="2025" dirty="0"/>
          </a:p>
        </p:txBody>
      </p:sp>
      <p:sp>
        <p:nvSpPr>
          <p:cNvPr id="18" name="Shape 16"/>
          <p:cNvSpPr/>
          <p:nvPr/>
        </p:nvSpPr>
        <p:spPr>
          <a:xfrm>
            <a:off x="14075371" y="3455392"/>
            <a:ext cx="9525" cy="3797300"/>
          </a:xfrm>
          <a:prstGeom prst="rect">
            <a:avLst/>
          </a:prstGeom>
          <a:solidFill>
            <a:srgbClr val="2E3B38">
              <a:alpha val="18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11113691" y="3874492"/>
            <a:ext cx="2901613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V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11113691" y="4884143"/>
            <a:ext cx="2901613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88" kern="0" dirty="0">
                <a:solidFill>
                  <a:srgbClr val="2E3B38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VALIDATION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1113691" y="5373092"/>
            <a:ext cx="2716965" cy="1133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9155"/>
              </a:lnSpc>
              <a:buNone/>
            </a:pPr>
            <a:r>
              <a:rPr lang="en-US" sz="2025" dirty="0">
                <a:solidFill>
                  <a:srgbClr val="46534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Can people see evidence that supports your credibility?</a:t>
            </a:r>
            <a:endParaRPr lang="en-US" sz="2025" dirty="0"/>
          </a:p>
        </p:txBody>
      </p:sp>
      <p:sp>
        <p:nvSpPr>
          <p:cNvPr id="22" name="Text 20"/>
          <p:cNvSpPr/>
          <p:nvPr/>
        </p:nvSpPr>
        <p:spPr>
          <a:xfrm>
            <a:off x="14405571" y="3874492"/>
            <a:ext cx="2908598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dirty="0">
                <a:solidFill>
                  <a:srgbClr val="C39A4E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V</a:t>
            </a:r>
            <a:endParaRPr lang="en-US" sz="5400" dirty="0"/>
          </a:p>
        </p:txBody>
      </p:sp>
      <p:sp>
        <p:nvSpPr>
          <p:cNvPr id="23" name="Text 21"/>
          <p:cNvSpPr/>
          <p:nvPr/>
        </p:nvSpPr>
        <p:spPr>
          <a:xfrm>
            <a:off x="14405571" y="4884143"/>
            <a:ext cx="2908598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88" kern="0" dirty="0">
                <a:solidFill>
                  <a:srgbClr val="2E3B38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VELOCITY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4405571" y="5373092"/>
            <a:ext cx="2723505" cy="149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9155"/>
              </a:lnSpc>
              <a:buNone/>
            </a:pPr>
            <a:r>
              <a:rPr lang="en-US" sz="2025" dirty="0">
                <a:solidFill>
                  <a:srgbClr val="46534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Is your digital presence creating momentum toward bigger opportunities?</a:t>
            </a:r>
            <a:endParaRPr lang="en-US" sz="2025" dirty="0"/>
          </a:p>
        </p:txBody>
      </p:sp>
      <p:sp>
        <p:nvSpPr>
          <p:cNvPr id="25" name="Text 23"/>
          <p:cNvSpPr/>
          <p:nvPr/>
        </p:nvSpPr>
        <p:spPr>
          <a:xfrm>
            <a:off x="914400" y="8195469"/>
            <a:ext cx="14552408" cy="1177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302"/>
              </a:lnSpc>
              <a:buNone/>
            </a:pPr>
            <a:r>
              <a:rPr lang="en-US" sz="34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Your objective is not simply to become more visible. It is to become visible to the right people, for the right reasons, in the right markets.</a:t>
            </a:r>
            <a:endParaRPr lang="en-US" sz="3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1EC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47750"/>
            <a:ext cx="18105120" cy="8581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3864"/>
              </a:lnSpc>
              <a:buNone/>
            </a:pPr>
            <a:r>
              <a:rPr lang="en-US" sz="615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Your 30-day digital executive action plan</a:t>
            </a:r>
            <a:endParaRPr lang="en-US" sz="6150" dirty="0"/>
          </a:p>
        </p:txBody>
      </p:sp>
      <p:sp>
        <p:nvSpPr>
          <p:cNvPr id="3" name="Text 1"/>
          <p:cNvSpPr/>
          <p:nvPr/>
        </p:nvSpPr>
        <p:spPr>
          <a:xfrm>
            <a:off x="914400" y="2058293"/>
            <a:ext cx="18105120" cy="450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Choose one priority under each area.</a:t>
            </a:r>
            <a:endParaRPr lang="en-US" sz="2250" dirty="0"/>
          </a:p>
        </p:txBody>
      </p:sp>
      <p:sp>
        <p:nvSpPr>
          <p:cNvPr id="4" name="Shape 2"/>
          <p:cNvSpPr/>
          <p:nvPr/>
        </p:nvSpPr>
        <p:spPr>
          <a:xfrm>
            <a:off x="914400" y="5712123"/>
            <a:ext cx="3714750" cy="25400"/>
          </a:xfrm>
          <a:prstGeom prst="rect">
            <a:avLst/>
          </a:prstGeom>
          <a:solidFill>
            <a:srgbClr val="2E3B38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6042323"/>
            <a:ext cx="4086225" cy="336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33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WEEK 1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914400" y="6474123"/>
            <a:ext cx="4086225" cy="660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Audit</a:t>
            </a:r>
            <a:endParaRPr lang="en-US" sz="3900" dirty="0"/>
          </a:p>
        </p:txBody>
      </p:sp>
      <p:sp>
        <p:nvSpPr>
          <p:cNvPr id="7" name="Text 5"/>
          <p:cNvSpPr/>
          <p:nvPr/>
        </p:nvSpPr>
        <p:spPr>
          <a:xfrm>
            <a:off x="914400" y="7305973"/>
            <a:ext cx="3826193" cy="15847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9836"/>
              </a:lnSpc>
              <a:buNone/>
            </a:pPr>
            <a:r>
              <a:rPr lang="en-US" sz="2100" dirty="0">
                <a:solidFill>
                  <a:srgbClr val="46534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Search your name. Review your profiles, website, images, biography and current positioning.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162550" y="5712123"/>
            <a:ext cx="3714750" cy="25400"/>
          </a:xfrm>
          <a:prstGeom prst="rect">
            <a:avLst/>
          </a:prstGeom>
          <a:solidFill>
            <a:srgbClr val="2E3B38"/>
          </a:solidFill>
          <a:ln/>
        </p:spPr>
      </p:sp>
      <p:sp>
        <p:nvSpPr>
          <p:cNvPr id="9" name="Text 7"/>
          <p:cNvSpPr/>
          <p:nvPr/>
        </p:nvSpPr>
        <p:spPr>
          <a:xfrm>
            <a:off x="5162550" y="6042323"/>
            <a:ext cx="4086225" cy="336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33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WEEK 2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5162550" y="6474123"/>
            <a:ext cx="4086225" cy="660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Position</a:t>
            </a:r>
            <a:endParaRPr lang="en-US" sz="3900" dirty="0"/>
          </a:p>
        </p:txBody>
      </p:sp>
      <p:sp>
        <p:nvSpPr>
          <p:cNvPr id="11" name="Text 9"/>
          <p:cNvSpPr/>
          <p:nvPr/>
        </p:nvSpPr>
        <p:spPr>
          <a:xfrm>
            <a:off x="5162550" y="7305973"/>
            <a:ext cx="3826193" cy="15847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9836"/>
              </a:lnSpc>
              <a:buNone/>
            </a:pPr>
            <a:r>
              <a:rPr lang="en-US" sz="2100" dirty="0">
                <a:solidFill>
                  <a:srgbClr val="46534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Clarify what you want to be known for, who needs to know you and the opportunities you want your visibility to create.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9410700" y="5712123"/>
            <a:ext cx="3714750" cy="25400"/>
          </a:xfrm>
          <a:prstGeom prst="rect">
            <a:avLst/>
          </a:prstGeom>
          <a:solidFill>
            <a:srgbClr val="2E3B38"/>
          </a:solidFill>
          <a:ln/>
        </p:spPr>
      </p:sp>
      <p:sp>
        <p:nvSpPr>
          <p:cNvPr id="13" name="Text 11"/>
          <p:cNvSpPr/>
          <p:nvPr/>
        </p:nvSpPr>
        <p:spPr>
          <a:xfrm>
            <a:off x="9410700" y="6042323"/>
            <a:ext cx="4086225" cy="336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33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WEEK 3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9410700" y="6474123"/>
            <a:ext cx="4086225" cy="660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Build authority</a:t>
            </a:r>
            <a:endParaRPr lang="en-US" sz="3900" dirty="0"/>
          </a:p>
        </p:txBody>
      </p:sp>
      <p:sp>
        <p:nvSpPr>
          <p:cNvPr id="15" name="Text 13"/>
          <p:cNvSpPr/>
          <p:nvPr/>
        </p:nvSpPr>
        <p:spPr>
          <a:xfrm>
            <a:off x="9410700" y="7305973"/>
            <a:ext cx="3826193" cy="15847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9836"/>
              </a:lnSpc>
              <a:buNone/>
            </a:pPr>
            <a:r>
              <a:rPr lang="en-US" sz="2100" dirty="0">
                <a:solidFill>
                  <a:srgbClr val="46534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Develop three core thought-leadership themes and begin publishing valuable insights around them.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13658850" y="5712123"/>
            <a:ext cx="3714750" cy="25400"/>
          </a:xfrm>
          <a:prstGeom prst="rect">
            <a:avLst/>
          </a:prstGeom>
          <a:solidFill>
            <a:srgbClr val="2E3B38"/>
          </a:solidFill>
          <a:ln/>
        </p:spPr>
      </p:sp>
      <p:sp>
        <p:nvSpPr>
          <p:cNvPr id="17" name="Text 15"/>
          <p:cNvSpPr/>
          <p:nvPr/>
        </p:nvSpPr>
        <p:spPr>
          <a:xfrm>
            <a:off x="13658850" y="6042323"/>
            <a:ext cx="4086225" cy="336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330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WEEK 4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13658850" y="6474123"/>
            <a:ext cx="4086225" cy="660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Expand</a:t>
            </a:r>
            <a:endParaRPr lang="en-US" sz="3900" dirty="0"/>
          </a:p>
        </p:txBody>
      </p:sp>
      <p:sp>
        <p:nvSpPr>
          <p:cNvPr id="19" name="Text 17"/>
          <p:cNvSpPr/>
          <p:nvPr/>
        </p:nvSpPr>
        <p:spPr>
          <a:xfrm>
            <a:off x="13658850" y="7305973"/>
            <a:ext cx="3826193" cy="19713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9836"/>
              </a:lnSpc>
              <a:buNone/>
            </a:pPr>
            <a:r>
              <a:rPr lang="en-US" sz="2100" dirty="0">
                <a:solidFill>
                  <a:srgbClr val="46534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Identify ten strategic people, communities, publications, platforms or organisations that could extend your professional influence.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2915940"/>
            <a:ext cx="6490484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96" kern="0" dirty="0">
                <a:solidFill>
                  <a:srgbClr val="8A6A21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FROM VISIBILITY TO GLOBAL INFLUENCE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14400" y="3614440"/>
            <a:ext cx="8005572" cy="2324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348"/>
              </a:lnSpc>
              <a:buNone/>
            </a:pPr>
            <a:r>
              <a:rPr lang="en-US" sz="2400" dirty="0">
                <a:solidFill>
                  <a:srgbClr val="46534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Digital transformation for an executive is not about posting every day. It is about intentionally building a digital reputation that can create trust before the meeting, credibility before the introduction and opportunity beyond your existing network.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914400" y="6281440"/>
            <a:ext cx="8005572" cy="1127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634"/>
              </a:lnSpc>
              <a:buNone/>
            </a:pPr>
            <a:r>
              <a:rPr lang="en-US" sz="33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Your digital footprint should become an asset.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9601200" y="2587625"/>
            <a:ext cx="7772400" cy="9525"/>
          </a:xfrm>
          <a:prstGeom prst="rect">
            <a:avLst/>
          </a:prstGeom>
          <a:solidFill>
            <a:srgbClr val="2E3B38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601200" y="3863975"/>
            <a:ext cx="7772400" cy="9525"/>
          </a:xfrm>
          <a:prstGeom prst="rect">
            <a:avLst/>
          </a:prstGeom>
          <a:solidFill>
            <a:srgbClr val="2E3B38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9601200" y="2917825"/>
            <a:ext cx="3268980" cy="660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Visibility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12877800" y="3095625"/>
            <a:ext cx="2281476" cy="450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gets you noticed.</a:t>
            </a:r>
            <a:endParaRPr lang="en-US" sz="2250" dirty="0"/>
          </a:p>
        </p:txBody>
      </p:sp>
      <p:sp>
        <p:nvSpPr>
          <p:cNvPr id="9" name="Shape 7"/>
          <p:cNvSpPr/>
          <p:nvPr/>
        </p:nvSpPr>
        <p:spPr>
          <a:xfrm>
            <a:off x="9601200" y="5140325"/>
            <a:ext cx="7772400" cy="9525"/>
          </a:xfrm>
          <a:prstGeom prst="rect">
            <a:avLst/>
          </a:prstGeom>
          <a:solidFill>
            <a:srgbClr val="2E3B38">
              <a:alpha val="2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9601200" y="4194175"/>
            <a:ext cx="3268980" cy="660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Credibility</a:t>
            </a:r>
            <a:endParaRPr lang="en-US" sz="3900" dirty="0"/>
          </a:p>
        </p:txBody>
      </p:sp>
      <p:sp>
        <p:nvSpPr>
          <p:cNvPr id="11" name="Text 9"/>
          <p:cNvSpPr/>
          <p:nvPr/>
        </p:nvSpPr>
        <p:spPr>
          <a:xfrm>
            <a:off x="12877800" y="4371975"/>
            <a:ext cx="2776756" cy="450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gets you considered.</a:t>
            </a:r>
            <a:endParaRPr lang="en-US" sz="2250" dirty="0"/>
          </a:p>
        </p:txBody>
      </p:sp>
      <p:sp>
        <p:nvSpPr>
          <p:cNvPr id="12" name="Shape 10"/>
          <p:cNvSpPr/>
          <p:nvPr/>
        </p:nvSpPr>
        <p:spPr>
          <a:xfrm>
            <a:off x="9601200" y="6416675"/>
            <a:ext cx="7772400" cy="9525"/>
          </a:xfrm>
          <a:prstGeom prst="rect">
            <a:avLst/>
          </a:prstGeom>
          <a:solidFill>
            <a:srgbClr val="2E3B38">
              <a:alpha val="2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601200" y="5470525"/>
            <a:ext cx="3268980" cy="660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Influence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12877800" y="5648325"/>
            <a:ext cx="2178010" cy="450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gets you invited.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9601200" y="7693025"/>
            <a:ext cx="7772400" cy="9525"/>
          </a:xfrm>
          <a:prstGeom prst="rect">
            <a:avLst/>
          </a:prstGeom>
          <a:solidFill>
            <a:srgbClr val="2E3B38">
              <a:alpha val="2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9601200" y="6746875"/>
            <a:ext cx="3268980" cy="660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dirty="0">
                <a:solidFill>
                  <a:srgbClr val="2E3B3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Strategy</a:t>
            </a:r>
            <a:endParaRPr lang="en-US" sz="3900" dirty="0"/>
          </a:p>
        </p:txBody>
      </p:sp>
      <p:sp>
        <p:nvSpPr>
          <p:cNvPr id="17" name="Text 15"/>
          <p:cNvSpPr/>
          <p:nvPr/>
        </p:nvSpPr>
        <p:spPr>
          <a:xfrm>
            <a:off x="12877800" y="6924675"/>
            <a:ext cx="4125298" cy="450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6B7A75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turns attention into opportunity.</a:t>
            </a:r>
            <a:endParaRPr lang="en-US" sz="2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E3B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8146908" cy="71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0" kern="0" dirty="0">
                <a:solidFill>
                  <a:srgbClr val="C39A4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READY TO DISCOVER WHAT YOUR DIGITAL PRESENCE IS REALLY SAYING?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14400" y="1835150"/>
            <a:ext cx="8892423" cy="16625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3065"/>
              </a:lnSpc>
              <a:buNone/>
            </a:pPr>
            <a:r>
              <a:rPr lang="en-US" sz="6150" dirty="0">
                <a:solidFill>
                  <a:srgbClr val="F2EFE7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Book an AFRILEAD Executive Digital Audit</a:t>
            </a:r>
            <a:endParaRPr lang="en-US" sz="6150" dirty="0"/>
          </a:p>
        </p:txBody>
      </p:sp>
      <p:sp>
        <p:nvSpPr>
          <p:cNvPr id="4" name="Text 2"/>
          <p:cNvSpPr/>
          <p:nvPr/>
        </p:nvSpPr>
        <p:spPr>
          <a:xfrm>
            <a:off x="914400" y="3745309"/>
            <a:ext cx="7852484" cy="12811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3571"/>
              </a:lnSpc>
              <a:buNone/>
            </a:pPr>
            <a:r>
              <a:rPr lang="en-US" sz="2175" dirty="0">
                <a:solidFill>
                  <a:srgbClr val="F2EFE7">
                    <a:alpha val="85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Move beyond assumptions. The audit evaluates your digital footprint and gives you practical recommendations on what to strengthen, reposition, remove, build and amplify.</a:t>
            </a:r>
            <a:endParaRPr lang="en-US" sz="2175" dirty="0"/>
          </a:p>
        </p:txBody>
      </p:sp>
      <p:sp>
        <p:nvSpPr>
          <p:cNvPr id="5" name="Shape 3"/>
          <p:cNvSpPr/>
          <p:nvPr/>
        </p:nvSpPr>
        <p:spPr>
          <a:xfrm>
            <a:off x="914400" y="5331222"/>
            <a:ext cx="1733649" cy="526058"/>
          </a:xfrm>
          <a:prstGeom prst="rect">
            <a:avLst/>
          </a:prstGeom>
          <a:ln w="6350">
            <a:solidFill>
              <a:srgbClr val="F2EFE7">
                <a:alpha val="3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11250" y="5451872"/>
            <a:ext cx="1416149" cy="3228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9700"/>
              </a:lnSpc>
              <a:buNone/>
            </a:pPr>
            <a:r>
              <a:rPr lang="en-US" sz="1725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Discoverability</a:t>
            </a:r>
            <a:endParaRPr lang="en-US" sz="1725" dirty="0"/>
          </a:p>
        </p:txBody>
      </p:sp>
      <p:sp>
        <p:nvSpPr>
          <p:cNvPr id="7" name="Shape 5"/>
          <p:cNvSpPr/>
          <p:nvPr/>
        </p:nvSpPr>
        <p:spPr>
          <a:xfrm>
            <a:off x="2762349" y="5331222"/>
            <a:ext cx="2336106" cy="526058"/>
          </a:xfrm>
          <a:prstGeom prst="rect">
            <a:avLst/>
          </a:prstGeom>
          <a:ln w="6350">
            <a:solidFill>
              <a:srgbClr val="F2EFE7">
                <a:alpha val="3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959199" y="5451872"/>
            <a:ext cx="2018606" cy="3228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9700"/>
              </a:lnSpc>
              <a:buNone/>
            </a:pPr>
            <a:r>
              <a:rPr lang="en-US" sz="1725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Executive Positioning</a:t>
            </a:r>
            <a:endParaRPr lang="en-US" sz="1725" dirty="0"/>
          </a:p>
        </p:txBody>
      </p:sp>
      <p:sp>
        <p:nvSpPr>
          <p:cNvPr id="9" name="Shape 7"/>
          <p:cNvSpPr/>
          <p:nvPr/>
        </p:nvSpPr>
        <p:spPr>
          <a:xfrm>
            <a:off x="5212755" y="5331222"/>
            <a:ext cx="2389287" cy="526058"/>
          </a:xfrm>
          <a:prstGeom prst="rect">
            <a:avLst/>
          </a:prstGeom>
          <a:ln w="6350">
            <a:solidFill>
              <a:srgbClr val="F2EFE7">
                <a:alpha val="3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09605" y="5451872"/>
            <a:ext cx="2071787" cy="3228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9700"/>
              </a:lnSpc>
              <a:buNone/>
            </a:pPr>
            <a:r>
              <a:rPr lang="en-US" sz="1725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Platform Optimisation</a:t>
            </a:r>
            <a:endParaRPr lang="en-US" sz="1725" dirty="0"/>
          </a:p>
        </p:txBody>
      </p:sp>
      <p:sp>
        <p:nvSpPr>
          <p:cNvPr id="11" name="Shape 9"/>
          <p:cNvSpPr/>
          <p:nvPr/>
        </p:nvSpPr>
        <p:spPr>
          <a:xfrm>
            <a:off x="914400" y="5971580"/>
            <a:ext cx="2218234" cy="526058"/>
          </a:xfrm>
          <a:prstGeom prst="rect">
            <a:avLst/>
          </a:prstGeom>
          <a:ln w="6350">
            <a:solidFill>
              <a:srgbClr val="F2EFE7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11250" y="6092230"/>
            <a:ext cx="1900734" cy="3228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9700"/>
              </a:lnSpc>
              <a:buNone/>
            </a:pPr>
            <a:r>
              <a:rPr lang="en-US" sz="1725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Thought Leadership</a:t>
            </a:r>
            <a:endParaRPr lang="en-US" sz="1725" dirty="0"/>
          </a:p>
        </p:txBody>
      </p:sp>
      <p:sp>
        <p:nvSpPr>
          <p:cNvPr id="13" name="Shape 11"/>
          <p:cNvSpPr/>
          <p:nvPr/>
        </p:nvSpPr>
        <p:spPr>
          <a:xfrm>
            <a:off x="3246934" y="5971580"/>
            <a:ext cx="1111448" cy="526058"/>
          </a:xfrm>
          <a:prstGeom prst="rect">
            <a:avLst/>
          </a:prstGeom>
          <a:ln w="6350">
            <a:solidFill>
              <a:srgbClr val="F2EFE7">
                <a:alpha val="3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443784" y="6092230"/>
            <a:ext cx="793948" cy="3228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9700"/>
              </a:lnSpc>
              <a:buNone/>
            </a:pPr>
            <a:r>
              <a:rPr lang="en-US" sz="1725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Content</a:t>
            </a:r>
            <a:endParaRPr lang="en-US" sz="1725" dirty="0"/>
          </a:p>
        </p:txBody>
      </p:sp>
      <p:sp>
        <p:nvSpPr>
          <p:cNvPr id="15" name="Shape 13"/>
          <p:cNvSpPr/>
          <p:nvPr/>
        </p:nvSpPr>
        <p:spPr>
          <a:xfrm>
            <a:off x="4472682" y="5971580"/>
            <a:ext cx="1348482" cy="526058"/>
          </a:xfrm>
          <a:prstGeom prst="rect">
            <a:avLst/>
          </a:prstGeom>
          <a:ln w="6350">
            <a:solidFill>
              <a:srgbClr val="F2EFE7">
                <a:alpha val="3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9532" y="6092230"/>
            <a:ext cx="1030982" cy="3228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9700"/>
              </a:lnSpc>
              <a:buNone/>
            </a:pPr>
            <a:r>
              <a:rPr lang="en-US" sz="1725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Credibility</a:t>
            </a:r>
            <a:endParaRPr lang="en-US" sz="1725" dirty="0"/>
          </a:p>
        </p:txBody>
      </p:sp>
      <p:sp>
        <p:nvSpPr>
          <p:cNvPr id="17" name="Shape 15"/>
          <p:cNvSpPr/>
          <p:nvPr/>
        </p:nvSpPr>
        <p:spPr>
          <a:xfrm>
            <a:off x="5935464" y="5971580"/>
            <a:ext cx="2285008" cy="526058"/>
          </a:xfrm>
          <a:prstGeom prst="rect">
            <a:avLst/>
          </a:prstGeom>
          <a:ln w="6350">
            <a:solidFill>
              <a:srgbClr val="F2EFE7">
                <a:alpha val="3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32314" y="6092230"/>
            <a:ext cx="1967508" cy="3228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9700"/>
              </a:lnSpc>
              <a:buNone/>
            </a:pPr>
            <a:r>
              <a:rPr lang="en-US" sz="1725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Audience Alignment</a:t>
            </a:r>
            <a:endParaRPr lang="en-US" sz="1725" dirty="0"/>
          </a:p>
        </p:txBody>
      </p:sp>
      <p:sp>
        <p:nvSpPr>
          <p:cNvPr id="19" name="Shape 17"/>
          <p:cNvSpPr/>
          <p:nvPr/>
        </p:nvSpPr>
        <p:spPr>
          <a:xfrm>
            <a:off x="914400" y="6611938"/>
            <a:ext cx="2914849" cy="526058"/>
          </a:xfrm>
          <a:prstGeom prst="rect">
            <a:avLst/>
          </a:prstGeom>
          <a:ln w="6350">
            <a:solidFill>
              <a:srgbClr val="F2EFE7">
                <a:alpha val="3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11250" y="6732588"/>
            <a:ext cx="2608594" cy="3228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9700"/>
              </a:lnSpc>
              <a:buNone/>
            </a:pPr>
            <a:r>
              <a:rPr lang="en-US" sz="1725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Global Influence Readiness</a:t>
            </a:r>
            <a:endParaRPr lang="en-US" sz="1725" dirty="0"/>
          </a:p>
        </p:txBody>
      </p:sp>
      <p:sp>
        <p:nvSpPr>
          <p:cNvPr id="21" name="Shape 19"/>
          <p:cNvSpPr/>
          <p:nvPr/>
        </p:nvSpPr>
        <p:spPr>
          <a:xfrm>
            <a:off x="3943549" y="6611938"/>
            <a:ext cx="2610148" cy="526058"/>
          </a:xfrm>
          <a:prstGeom prst="rect">
            <a:avLst/>
          </a:prstGeom>
          <a:ln w="6350">
            <a:solidFill>
              <a:srgbClr val="F2EFE7">
                <a:alpha val="3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40399" y="6732588"/>
            <a:ext cx="2294752" cy="3228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9700"/>
              </a:lnSpc>
              <a:buNone/>
            </a:pPr>
            <a:r>
              <a:rPr lang="en-US" sz="1725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Opportunity Conversion</a:t>
            </a:r>
            <a:endParaRPr lang="en-US" sz="1725" dirty="0"/>
          </a:p>
        </p:txBody>
      </p:sp>
      <p:sp>
        <p:nvSpPr>
          <p:cNvPr id="23" name="Shape 21"/>
          <p:cNvSpPr/>
          <p:nvPr/>
        </p:nvSpPr>
        <p:spPr>
          <a:xfrm>
            <a:off x="914400" y="9117806"/>
            <a:ext cx="4615855" cy="819150"/>
          </a:xfrm>
          <a:prstGeom prst="rect">
            <a:avLst/>
          </a:prstGeom>
          <a:solidFill>
            <a:srgbClr val="C39A4E"/>
          </a:solidFill>
          <a:ln/>
        </p:spPr>
      </p:sp>
      <p:sp>
        <p:nvSpPr>
          <p:cNvPr id="24" name="Text 22"/>
          <p:cNvSpPr/>
          <p:nvPr/>
        </p:nvSpPr>
        <p:spPr>
          <a:xfrm>
            <a:off x="1371600" y="9346406"/>
            <a:ext cx="3839931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234" kern="0" dirty="0">
                <a:solidFill>
                  <a:srgbClr val="23302C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BOOK YOUR DIGITAL AUDIT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5873155" y="9346406"/>
            <a:ext cx="3933756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F2EFE7">
                    <a:alpha val="70000"/>
                  </a:srgbClr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Strategy | Growth | Impact</a:t>
            </a:r>
            <a:endParaRPr lang="en-US" sz="2250" dirty="0"/>
          </a:p>
        </p:txBody>
      </p:sp>
      <p:sp>
        <p:nvSpPr>
          <p:cNvPr id="26" name="Shape 24"/>
          <p:cNvSpPr/>
          <p:nvPr/>
        </p:nvSpPr>
        <p:spPr>
          <a:xfrm>
            <a:off x="10309821" y="914400"/>
            <a:ext cx="7063780" cy="6172399"/>
          </a:xfrm>
          <a:prstGeom prst="rect">
            <a:avLst/>
          </a:prstGeom>
          <a:ln w="6350">
            <a:solidFill>
              <a:srgbClr val="F2EFE7">
                <a:alpha val="24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735270" y="1339850"/>
            <a:ext cx="1449169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75" spc="315" kern="0" dirty="0">
                <a:solidFill>
                  <a:srgbClr val="C39A4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NEXT STEP</a:t>
            </a:r>
            <a:endParaRPr lang="en-US" sz="1575" dirty="0"/>
          </a:p>
        </p:txBody>
      </p:sp>
      <p:sp>
        <p:nvSpPr>
          <p:cNvPr id="28" name="Text 26"/>
          <p:cNvSpPr/>
          <p:nvPr/>
        </p:nvSpPr>
        <p:spPr>
          <a:xfrm>
            <a:off x="10735270" y="1822450"/>
            <a:ext cx="6399266" cy="1019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9860"/>
              </a:lnSpc>
              <a:buNone/>
            </a:pPr>
            <a:r>
              <a:rPr lang="en-US" sz="3450" dirty="0">
                <a:solidFill>
                  <a:srgbClr val="F2EFE7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Global Influence Executive Program</a:t>
            </a:r>
            <a:endParaRPr lang="en-US" sz="3450" dirty="0"/>
          </a:p>
        </p:txBody>
      </p:sp>
      <p:sp>
        <p:nvSpPr>
          <p:cNvPr id="29" name="Text 27"/>
          <p:cNvSpPr/>
          <p:nvPr/>
        </p:nvSpPr>
        <p:spPr>
          <a:xfrm>
            <a:off x="10735270" y="3013274"/>
            <a:ext cx="6399266" cy="1152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632"/>
              </a:lnSpc>
              <a:buNone/>
            </a:pPr>
            <a:r>
              <a:rPr lang="en-US" sz="1950" dirty="0">
                <a:solidFill>
                  <a:srgbClr val="F2EFE7">
                    <a:alpha val="82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 structured pathway for building a credible executive brand and expanding professional influence across markets.</a:t>
            </a:r>
            <a:endParaRPr lang="en-US" sz="1950" dirty="0"/>
          </a:p>
        </p:txBody>
      </p:sp>
      <p:sp>
        <p:nvSpPr>
          <p:cNvPr id="30" name="Text 28"/>
          <p:cNvSpPr/>
          <p:nvPr/>
        </p:nvSpPr>
        <p:spPr>
          <a:xfrm>
            <a:off x="10735270" y="4394399"/>
            <a:ext cx="296664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39A4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—</a:t>
            </a:r>
            <a:endParaRPr lang="en-US" sz="1950" dirty="0"/>
          </a:p>
        </p:txBody>
      </p:sp>
      <p:sp>
        <p:nvSpPr>
          <p:cNvPr id="31" name="Text 29"/>
          <p:cNvSpPr/>
          <p:nvPr/>
        </p:nvSpPr>
        <p:spPr>
          <a:xfrm>
            <a:off x="11089085" y="4394399"/>
            <a:ext cx="24915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2EFE7">
                    <a:alpha val="92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Position your expertise.</a:t>
            </a:r>
            <a:endParaRPr lang="en-US" sz="1950" dirty="0"/>
          </a:p>
        </p:txBody>
      </p:sp>
      <p:sp>
        <p:nvSpPr>
          <p:cNvPr id="32" name="Text 30"/>
          <p:cNvSpPr/>
          <p:nvPr/>
        </p:nvSpPr>
        <p:spPr>
          <a:xfrm>
            <a:off x="10735270" y="4870649"/>
            <a:ext cx="296664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39A4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—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11089085" y="4870649"/>
            <a:ext cx="2353171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2EFE7">
                    <a:alpha val="92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Build digital authority.</a:t>
            </a:r>
            <a:endParaRPr lang="en-US" sz="1950" dirty="0"/>
          </a:p>
        </p:txBody>
      </p:sp>
      <p:sp>
        <p:nvSpPr>
          <p:cNvPr id="34" name="Text 32"/>
          <p:cNvSpPr/>
          <p:nvPr/>
        </p:nvSpPr>
        <p:spPr>
          <a:xfrm>
            <a:off x="10735270" y="5346899"/>
            <a:ext cx="296664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39A4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—</a:t>
            </a:r>
            <a:endParaRPr lang="en-US" sz="1950" dirty="0"/>
          </a:p>
        </p:txBody>
      </p:sp>
      <p:sp>
        <p:nvSpPr>
          <p:cNvPr id="35" name="Text 33"/>
          <p:cNvSpPr/>
          <p:nvPr/>
        </p:nvSpPr>
        <p:spPr>
          <a:xfrm>
            <a:off x="11089085" y="5346899"/>
            <a:ext cx="3852559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2EFE7">
                    <a:alpha val="92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Strengthen your thought leadership.</a:t>
            </a:r>
            <a:endParaRPr lang="en-US" sz="1950" dirty="0"/>
          </a:p>
        </p:txBody>
      </p:sp>
      <p:sp>
        <p:nvSpPr>
          <p:cNvPr id="36" name="Text 34"/>
          <p:cNvSpPr/>
          <p:nvPr/>
        </p:nvSpPr>
        <p:spPr>
          <a:xfrm>
            <a:off x="10735270" y="5823149"/>
            <a:ext cx="296664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39A4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—</a:t>
            </a:r>
            <a:endParaRPr lang="en-US" sz="1950" dirty="0"/>
          </a:p>
        </p:txBody>
      </p:sp>
      <p:sp>
        <p:nvSpPr>
          <p:cNvPr id="37" name="Text 35"/>
          <p:cNvSpPr/>
          <p:nvPr/>
        </p:nvSpPr>
        <p:spPr>
          <a:xfrm>
            <a:off x="11089085" y="5823149"/>
            <a:ext cx="331327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2EFE7">
                    <a:alpha val="92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Expand your strategic network.</a:t>
            </a:r>
            <a:endParaRPr lang="en-US" sz="1950" dirty="0"/>
          </a:p>
        </p:txBody>
      </p:sp>
      <p:sp>
        <p:nvSpPr>
          <p:cNvPr id="38" name="Text 36"/>
          <p:cNvSpPr/>
          <p:nvPr/>
        </p:nvSpPr>
        <p:spPr>
          <a:xfrm>
            <a:off x="10735270" y="6299399"/>
            <a:ext cx="296664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C39A4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—</a:t>
            </a:r>
            <a:endParaRPr lang="en-US" sz="1950" dirty="0"/>
          </a:p>
        </p:txBody>
      </p:sp>
      <p:sp>
        <p:nvSpPr>
          <p:cNvPr id="39" name="Text 37"/>
          <p:cNvSpPr/>
          <p:nvPr/>
        </p:nvSpPr>
        <p:spPr>
          <a:xfrm>
            <a:off x="11089085" y="6299399"/>
            <a:ext cx="3610151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2EFE7">
                    <a:alpha val="92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Convert visibility into opportunity.</a:t>
            </a:r>
            <a:endParaRPr lang="en-US" sz="1950" dirty="0"/>
          </a:p>
        </p:txBody>
      </p:sp>
      <p:sp>
        <p:nvSpPr>
          <p:cNvPr id="40" name="Shape 38"/>
          <p:cNvSpPr/>
          <p:nvPr/>
        </p:nvSpPr>
        <p:spPr>
          <a:xfrm>
            <a:off x="10309821" y="7467799"/>
            <a:ext cx="7063780" cy="9525"/>
          </a:xfrm>
          <a:prstGeom prst="rect">
            <a:avLst/>
          </a:prstGeom>
          <a:solidFill>
            <a:srgbClr val="F2EFE7">
              <a:alpha val="24000"/>
            </a:srgbClr>
          </a:solidFill>
          <a:ln/>
        </p:spPr>
      </p:sp>
      <p:sp>
        <p:nvSpPr>
          <p:cNvPr id="41" name="Text 39"/>
          <p:cNvSpPr/>
          <p:nvPr/>
        </p:nvSpPr>
        <p:spPr>
          <a:xfrm>
            <a:off x="10309821" y="7778948"/>
            <a:ext cx="7275693" cy="901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F2EFE7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From Visibility to Credibility—Then Comes Revenue.</a:t>
            </a:r>
            <a:endParaRPr lang="en-US" sz="2700" dirty="0"/>
          </a:p>
        </p:txBody>
      </p:sp>
      <p:sp>
        <p:nvSpPr>
          <p:cNvPr id="42" name="Text 40"/>
          <p:cNvSpPr/>
          <p:nvPr/>
        </p:nvSpPr>
        <p:spPr>
          <a:xfrm>
            <a:off x="10309821" y="8833049"/>
            <a:ext cx="7770158" cy="406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F2EFE7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Racheal Musiima Senyondo</a:t>
            </a:r>
            <a:endParaRPr lang="en-US" sz="2025" dirty="0"/>
          </a:p>
        </p:txBody>
      </p:sp>
      <p:sp>
        <p:nvSpPr>
          <p:cNvPr id="43" name="Text 41"/>
          <p:cNvSpPr/>
          <p:nvPr/>
        </p:nvSpPr>
        <p:spPr>
          <a:xfrm>
            <a:off x="10309821" y="9258499"/>
            <a:ext cx="7770158" cy="3419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809"/>
              </a:lnSpc>
              <a:buNone/>
            </a:pPr>
            <a:r>
              <a:rPr lang="en-US" sz="1650" dirty="0">
                <a:solidFill>
                  <a:srgbClr val="F2EFE7">
                    <a:alpha val="80000"/>
                  </a:srgbClr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Chartered Marketer | FCIM | FISP | MBA | Certified Financial Literacy Trainer</a:t>
            </a:r>
            <a:endParaRPr lang="en-US" sz="1650" dirty="0"/>
          </a:p>
        </p:txBody>
      </p:sp>
      <p:sp>
        <p:nvSpPr>
          <p:cNvPr id="44" name="Text 42"/>
          <p:cNvSpPr/>
          <p:nvPr/>
        </p:nvSpPr>
        <p:spPr>
          <a:xfrm>
            <a:off x="10309821" y="9638506"/>
            <a:ext cx="7770158" cy="336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C39A4E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CEO, AFRILEAD · Empowering Africa’s Thought Leaders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2026-09-17T19:11:16Z</dcterms:created>
  <dcterms:modified xsi:type="dcterms:W3CDTF">2026-09-17T19:11:16Z</dcterms:modified>
</cp:coreProperties>
</file>